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804" r:id="rId5"/>
    <p:sldId id="806" r:id="rId6"/>
    <p:sldId id="808" r:id="rId7"/>
    <p:sldId id="812" r:id="rId8"/>
    <p:sldId id="813" r:id="rId9"/>
    <p:sldId id="723" r:id="rId10"/>
    <p:sldId id="774" r:id="rId11"/>
    <p:sldId id="775" r:id="rId12"/>
    <p:sldId id="724" r:id="rId13"/>
    <p:sldId id="814" r:id="rId14"/>
    <p:sldId id="751" r:id="rId15"/>
    <p:sldId id="815" r:id="rId16"/>
    <p:sldId id="816" r:id="rId17"/>
    <p:sldId id="817" r:id="rId18"/>
    <p:sldId id="811" r:id="rId19"/>
    <p:sldId id="783" r:id="rId20"/>
    <p:sldId id="787" r:id="rId21"/>
    <p:sldId id="790" r:id="rId22"/>
    <p:sldId id="788" r:id="rId23"/>
    <p:sldId id="789" r:id="rId24"/>
    <p:sldId id="791" r:id="rId25"/>
    <p:sldId id="820" r:id="rId26"/>
    <p:sldId id="818" r:id="rId27"/>
    <p:sldId id="819" r:id="rId28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2935">
          <p15:clr>
            <a:srgbClr val="A4A3A4"/>
          </p15:clr>
        </p15:guide>
        <p15:guide id="3" orient="horz" pos="3083">
          <p15:clr>
            <a:srgbClr val="A4A3A4"/>
          </p15:clr>
        </p15:guide>
        <p15:guide id="4" pos="2880">
          <p15:clr>
            <a:srgbClr val="A4A3A4"/>
          </p15:clr>
        </p15:guide>
        <p15:guide id="5" pos="295">
          <p15:clr>
            <a:srgbClr val="A4A3A4"/>
          </p15:clr>
        </p15:guide>
        <p15:guide id="6" pos="51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72BF44"/>
    <a:srgbClr val="2D2DC7"/>
    <a:srgbClr val="F07D23"/>
    <a:srgbClr val="DFE0E1"/>
    <a:srgbClr val="05B9F0"/>
    <a:srgbClr val="EB5441"/>
    <a:srgbClr val="9BB744"/>
    <a:srgbClr val="2D2D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Stijl, thema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1" autoAdjust="0"/>
    <p:restoredTop sz="97098" autoAdjust="0"/>
  </p:normalViewPr>
  <p:slideViewPr>
    <p:cSldViewPr showGuides="1">
      <p:cViewPr varScale="1">
        <p:scale>
          <a:sx n="145" d="100"/>
          <a:sy n="145" d="100"/>
        </p:scale>
        <p:origin x="888" y="126"/>
      </p:cViewPr>
      <p:guideLst>
        <p:guide orient="horz" pos="1620"/>
        <p:guide orient="horz" pos="2935"/>
        <p:guide orient="horz" pos="3083"/>
        <p:guide pos="2880"/>
        <p:guide pos="295"/>
        <p:guide pos="5148"/>
      </p:guideLst>
    </p:cSldViewPr>
  </p:slideViewPr>
  <p:outlineViewPr>
    <p:cViewPr>
      <p:scale>
        <a:sx n="33" d="100"/>
        <a:sy n="33" d="100"/>
      </p:scale>
      <p:origin x="0" y="68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ipt Postdiensten" userId="f65f2f8d-452c-41de-99bd-5505f99ea311" providerId="ADAL" clId="{B12C9842-CD16-423C-B0F5-751CFCA5D083}"/>
    <pc:docChg chg="modSld">
      <pc:chgData name="Stipt Postdiensten" userId="f65f2f8d-452c-41de-99bd-5505f99ea311" providerId="ADAL" clId="{B12C9842-CD16-423C-B0F5-751CFCA5D083}" dt="2018-01-23T15:18:55.654" v="0"/>
      <pc:docMkLst>
        <pc:docMk/>
      </pc:docMkLst>
      <pc:sldChg chg="modSp">
        <pc:chgData name="Stipt Postdiensten" userId="f65f2f8d-452c-41de-99bd-5505f99ea311" providerId="ADAL" clId="{B12C9842-CD16-423C-B0F5-751CFCA5D083}" dt="2018-01-23T15:18:55.654" v="0"/>
        <pc:sldMkLst>
          <pc:docMk/>
          <pc:sldMk cId="3434136858" sldId="816"/>
        </pc:sldMkLst>
        <pc:graphicFrameChg chg="mod">
          <ac:chgData name="Stipt Postdiensten" userId="f65f2f8d-452c-41de-99bd-5505f99ea311" providerId="ADAL" clId="{B12C9842-CD16-423C-B0F5-751CFCA5D083}" dt="2018-01-23T15:18:55.654" v="0"/>
          <ac:graphicFrameMkLst>
            <pc:docMk/>
            <pc:sldMk cId="3434136858" sldId="816"/>
            <ac:graphicFrameMk id="21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505307-DB6D-4737-AD7D-E6A6B5D5528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44E0FEB-E6AB-4E29-A250-CF37879A52B3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Outgoing Documents</a:t>
          </a:r>
        </a:p>
      </dgm:t>
    </dgm:pt>
    <dgm:pt modelId="{A2863CFB-E572-4582-8D2F-DFB40DF0F512}" type="parTrans" cxnId="{A98209CB-467C-4EBD-A349-F4F6B02A8B33}">
      <dgm:prSet/>
      <dgm:spPr/>
      <dgm:t>
        <a:bodyPr/>
        <a:lstStyle/>
        <a:p>
          <a:endParaRPr lang="fr-FR"/>
        </a:p>
      </dgm:t>
    </dgm:pt>
    <dgm:pt modelId="{7C3C5DEE-278D-4E9E-957A-BADA326E1443}" type="sibTrans" cxnId="{A98209CB-467C-4EBD-A349-F4F6B02A8B33}">
      <dgm:prSet/>
      <dgm:spPr/>
      <dgm:t>
        <a:bodyPr/>
        <a:lstStyle/>
        <a:p>
          <a:endParaRPr lang="fr-FR"/>
        </a:p>
      </dgm:t>
    </dgm:pt>
    <dgm:pt modelId="{0CA92B7A-0114-469E-AAEA-22ED6CC024FA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Collate</a:t>
          </a:r>
        </a:p>
      </dgm:t>
    </dgm:pt>
    <dgm:pt modelId="{029A8045-2216-4308-AC9C-C461D147FDA0}" type="parTrans" cxnId="{DE26C39A-D31A-4606-8A84-7D1D0433F823}">
      <dgm:prSet/>
      <dgm:spPr/>
      <dgm:t>
        <a:bodyPr/>
        <a:lstStyle/>
        <a:p>
          <a:endParaRPr lang="fr-FR"/>
        </a:p>
      </dgm:t>
    </dgm:pt>
    <dgm:pt modelId="{D2BA0A85-396C-4DA7-9314-6AF3E6C15832}" type="sibTrans" cxnId="{DE26C39A-D31A-4606-8A84-7D1D0433F823}">
      <dgm:prSet/>
      <dgm:spPr/>
      <dgm:t>
        <a:bodyPr/>
        <a:lstStyle/>
        <a:p>
          <a:endParaRPr lang="fr-FR"/>
        </a:p>
      </dgm:t>
    </dgm:pt>
    <dgm:pt modelId="{AB4295AF-60F1-4F58-AB50-89409E2C7802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 err="1"/>
            <a:t>Enhance</a:t>
          </a:r>
          <a:r>
            <a:rPr lang="fr-FR" dirty="0"/>
            <a:t> &amp; Secure</a:t>
          </a:r>
        </a:p>
      </dgm:t>
    </dgm:pt>
    <dgm:pt modelId="{3521C4F1-2590-4FE7-A67F-8C2E15A5A4FF}" type="parTrans" cxnId="{71281262-D7F2-4639-AF28-F3F57F6AACAE}">
      <dgm:prSet/>
      <dgm:spPr/>
      <dgm:t>
        <a:bodyPr/>
        <a:lstStyle/>
        <a:p>
          <a:endParaRPr lang="fr-FR"/>
        </a:p>
      </dgm:t>
    </dgm:pt>
    <dgm:pt modelId="{6550C9F6-2497-4E8C-A713-7DA6B9EF8A81}" type="sibTrans" cxnId="{71281262-D7F2-4639-AF28-F3F57F6AACAE}">
      <dgm:prSet/>
      <dgm:spPr/>
      <dgm:t>
        <a:bodyPr/>
        <a:lstStyle/>
        <a:p>
          <a:endParaRPr lang="fr-FR"/>
        </a:p>
      </dgm:t>
    </dgm:pt>
    <dgm:pt modelId="{12299DEC-CD02-4151-BA6D-915A8E18B22F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Organize</a:t>
          </a:r>
        </a:p>
      </dgm:t>
    </dgm:pt>
    <dgm:pt modelId="{D6E4743B-97A6-4D92-B354-F6A91B086C07}" type="parTrans" cxnId="{DF34ABB3-97ED-4714-BB54-DAE416338D09}">
      <dgm:prSet/>
      <dgm:spPr/>
      <dgm:t>
        <a:bodyPr/>
        <a:lstStyle/>
        <a:p>
          <a:endParaRPr lang="fr-FR"/>
        </a:p>
      </dgm:t>
    </dgm:pt>
    <dgm:pt modelId="{9B3324B9-4696-43AB-AA44-0C53FD051820}" type="sibTrans" cxnId="{DF34ABB3-97ED-4714-BB54-DAE416338D09}">
      <dgm:prSet/>
      <dgm:spPr/>
      <dgm:t>
        <a:bodyPr/>
        <a:lstStyle/>
        <a:p>
          <a:endParaRPr lang="fr-FR"/>
        </a:p>
      </dgm:t>
    </dgm:pt>
    <dgm:pt modelId="{8D01503A-5724-478E-B4B0-33A0F4E770B5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Deliver</a:t>
          </a:r>
        </a:p>
      </dgm:t>
    </dgm:pt>
    <dgm:pt modelId="{6B85D89E-8FDB-4CFE-A96A-AAA2BABB126B}" type="parTrans" cxnId="{8DDAF88A-2151-4B85-8FD6-F3CA0BBB6E89}">
      <dgm:prSet/>
      <dgm:spPr/>
      <dgm:t>
        <a:bodyPr/>
        <a:lstStyle/>
        <a:p>
          <a:endParaRPr lang="fr-FR"/>
        </a:p>
      </dgm:t>
    </dgm:pt>
    <dgm:pt modelId="{216BCB3C-0F08-4189-B1C2-AABAB15C14EF}" type="sibTrans" cxnId="{8DDAF88A-2151-4B85-8FD6-F3CA0BBB6E89}">
      <dgm:prSet/>
      <dgm:spPr/>
      <dgm:t>
        <a:bodyPr/>
        <a:lstStyle/>
        <a:p>
          <a:endParaRPr lang="fr-FR"/>
        </a:p>
      </dgm:t>
    </dgm:pt>
    <dgm:pt modelId="{73DCE798-7719-42B2-A462-B6237CD8BC5D}" type="pres">
      <dgm:prSet presAssocID="{17505307-DB6D-4737-AD7D-E6A6B5D5528F}" presName="Name0" presStyleCnt="0">
        <dgm:presLayoutVars>
          <dgm:dir/>
          <dgm:animLvl val="lvl"/>
          <dgm:resizeHandles val="exact"/>
        </dgm:presLayoutVars>
      </dgm:prSet>
      <dgm:spPr/>
    </dgm:pt>
    <dgm:pt modelId="{97155D2C-0BCC-405B-A16B-1DF2979D16CB}" type="pres">
      <dgm:prSet presAssocID="{244E0FEB-E6AB-4E29-A250-CF37879A52B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9D938DE9-2509-46B3-A8D5-2AC275683816}" type="pres">
      <dgm:prSet presAssocID="{7C3C5DEE-278D-4E9E-957A-BADA326E1443}" presName="parTxOnlySpace" presStyleCnt="0"/>
      <dgm:spPr/>
    </dgm:pt>
    <dgm:pt modelId="{38B5364F-6853-4DA0-B0EA-985979E64E81}" type="pres">
      <dgm:prSet presAssocID="{0CA92B7A-0114-469E-AAEA-22ED6CC024FA}" presName="parTxOnly" presStyleLbl="node1" presStyleIdx="1" presStyleCnt="5" custLinFactNeighborX="-38162" custLinFactNeighborY="-5752">
        <dgm:presLayoutVars>
          <dgm:chMax val="0"/>
          <dgm:chPref val="0"/>
          <dgm:bulletEnabled val="1"/>
        </dgm:presLayoutVars>
      </dgm:prSet>
      <dgm:spPr/>
    </dgm:pt>
    <dgm:pt modelId="{E1A1A0E6-9581-4789-A2AC-535A6C212223}" type="pres">
      <dgm:prSet presAssocID="{D2BA0A85-396C-4DA7-9314-6AF3E6C15832}" presName="parTxOnlySpace" presStyleCnt="0"/>
      <dgm:spPr/>
    </dgm:pt>
    <dgm:pt modelId="{CEB1902A-AA34-478D-AC5A-068B07AA419E}" type="pres">
      <dgm:prSet presAssocID="{AB4295AF-60F1-4F58-AB50-89409E2C780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098EF62-8DFD-4310-AEFD-91DC0B9A956A}" type="pres">
      <dgm:prSet presAssocID="{6550C9F6-2497-4E8C-A713-7DA6B9EF8A81}" presName="parTxOnlySpace" presStyleCnt="0"/>
      <dgm:spPr/>
    </dgm:pt>
    <dgm:pt modelId="{9A4AAF4F-EEE7-4C3D-BEBC-1EC0CC7152D2}" type="pres">
      <dgm:prSet presAssocID="{12299DEC-CD02-4151-BA6D-915A8E18B22F}" presName="parTxOnly" presStyleLbl="node1" presStyleIdx="3" presStyleCnt="5" custLinFactNeighborX="-6475" custLinFactNeighborY="148">
        <dgm:presLayoutVars>
          <dgm:chMax val="0"/>
          <dgm:chPref val="0"/>
          <dgm:bulletEnabled val="1"/>
        </dgm:presLayoutVars>
      </dgm:prSet>
      <dgm:spPr/>
    </dgm:pt>
    <dgm:pt modelId="{F7FCF2C7-B06D-437D-AA40-7312C2686FE7}" type="pres">
      <dgm:prSet presAssocID="{9B3324B9-4696-43AB-AA44-0C53FD051820}" presName="parTxOnlySpace" presStyleCnt="0"/>
      <dgm:spPr/>
    </dgm:pt>
    <dgm:pt modelId="{EEBE136E-B807-467B-B75C-5F8EAD74AA4A}" type="pres">
      <dgm:prSet presAssocID="{8D01503A-5724-478E-B4B0-33A0F4E770B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D449E14-6EA0-4AC8-8226-03B67C583B20}" type="presOf" srcId="{244E0FEB-E6AB-4E29-A250-CF37879A52B3}" destId="{97155D2C-0BCC-405B-A16B-1DF2979D16CB}" srcOrd="0" destOrd="0" presId="urn:microsoft.com/office/officeart/2005/8/layout/chevron1"/>
    <dgm:cxn modelId="{26F7733C-07EF-4059-B9F4-6D115FD5E045}" type="presOf" srcId="{AB4295AF-60F1-4F58-AB50-89409E2C7802}" destId="{CEB1902A-AA34-478D-AC5A-068B07AA419E}" srcOrd="0" destOrd="0" presId="urn:microsoft.com/office/officeart/2005/8/layout/chevron1"/>
    <dgm:cxn modelId="{71281262-D7F2-4639-AF28-F3F57F6AACAE}" srcId="{17505307-DB6D-4737-AD7D-E6A6B5D5528F}" destId="{AB4295AF-60F1-4F58-AB50-89409E2C7802}" srcOrd="2" destOrd="0" parTransId="{3521C4F1-2590-4FE7-A67F-8C2E15A5A4FF}" sibTransId="{6550C9F6-2497-4E8C-A713-7DA6B9EF8A81}"/>
    <dgm:cxn modelId="{8579817F-C5EC-4DE6-B4D7-3441B4235EC6}" type="presOf" srcId="{8D01503A-5724-478E-B4B0-33A0F4E770B5}" destId="{EEBE136E-B807-467B-B75C-5F8EAD74AA4A}" srcOrd="0" destOrd="0" presId="urn:microsoft.com/office/officeart/2005/8/layout/chevron1"/>
    <dgm:cxn modelId="{8DDAF88A-2151-4B85-8FD6-F3CA0BBB6E89}" srcId="{17505307-DB6D-4737-AD7D-E6A6B5D5528F}" destId="{8D01503A-5724-478E-B4B0-33A0F4E770B5}" srcOrd="4" destOrd="0" parTransId="{6B85D89E-8FDB-4CFE-A96A-AAA2BABB126B}" sibTransId="{216BCB3C-0F08-4189-B1C2-AABAB15C14EF}"/>
    <dgm:cxn modelId="{BE3FE58D-0253-4870-8570-C66414D170C4}" type="presOf" srcId="{17505307-DB6D-4737-AD7D-E6A6B5D5528F}" destId="{73DCE798-7719-42B2-A462-B6237CD8BC5D}" srcOrd="0" destOrd="0" presId="urn:microsoft.com/office/officeart/2005/8/layout/chevron1"/>
    <dgm:cxn modelId="{DE26C39A-D31A-4606-8A84-7D1D0433F823}" srcId="{17505307-DB6D-4737-AD7D-E6A6B5D5528F}" destId="{0CA92B7A-0114-469E-AAEA-22ED6CC024FA}" srcOrd="1" destOrd="0" parTransId="{029A8045-2216-4308-AC9C-C461D147FDA0}" sibTransId="{D2BA0A85-396C-4DA7-9314-6AF3E6C15832}"/>
    <dgm:cxn modelId="{DF34ABB3-97ED-4714-BB54-DAE416338D09}" srcId="{17505307-DB6D-4737-AD7D-E6A6B5D5528F}" destId="{12299DEC-CD02-4151-BA6D-915A8E18B22F}" srcOrd="3" destOrd="0" parTransId="{D6E4743B-97A6-4D92-B354-F6A91B086C07}" sibTransId="{9B3324B9-4696-43AB-AA44-0C53FD051820}"/>
    <dgm:cxn modelId="{5BE816C1-BFCE-442C-BDF1-A481202D6F05}" type="presOf" srcId="{12299DEC-CD02-4151-BA6D-915A8E18B22F}" destId="{9A4AAF4F-EEE7-4C3D-BEBC-1EC0CC7152D2}" srcOrd="0" destOrd="0" presId="urn:microsoft.com/office/officeart/2005/8/layout/chevron1"/>
    <dgm:cxn modelId="{A98209CB-467C-4EBD-A349-F4F6B02A8B33}" srcId="{17505307-DB6D-4737-AD7D-E6A6B5D5528F}" destId="{244E0FEB-E6AB-4E29-A250-CF37879A52B3}" srcOrd="0" destOrd="0" parTransId="{A2863CFB-E572-4582-8D2F-DFB40DF0F512}" sibTransId="{7C3C5DEE-278D-4E9E-957A-BADA326E1443}"/>
    <dgm:cxn modelId="{4C7BF7D0-080C-4737-A486-85B0640E5916}" type="presOf" srcId="{0CA92B7A-0114-469E-AAEA-22ED6CC024FA}" destId="{38B5364F-6853-4DA0-B0EA-985979E64E81}" srcOrd="0" destOrd="0" presId="urn:microsoft.com/office/officeart/2005/8/layout/chevron1"/>
    <dgm:cxn modelId="{E1A69EE6-E59F-4537-B179-0AC518312FC5}" type="presParOf" srcId="{73DCE798-7719-42B2-A462-B6237CD8BC5D}" destId="{97155D2C-0BCC-405B-A16B-1DF2979D16CB}" srcOrd="0" destOrd="0" presId="urn:microsoft.com/office/officeart/2005/8/layout/chevron1"/>
    <dgm:cxn modelId="{13C7D254-D168-499C-B49D-BE3C42B556D7}" type="presParOf" srcId="{73DCE798-7719-42B2-A462-B6237CD8BC5D}" destId="{9D938DE9-2509-46B3-A8D5-2AC275683816}" srcOrd="1" destOrd="0" presId="urn:microsoft.com/office/officeart/2005/8/layout/chevron1"/>
    <dgm:cxn modelId="{8538FB45-0ABB-45F9-8256-7E42434C6FF6}" type="presParOf" srcId="{73DCE798-7719-42B2-A462-B6237CD8BC5D}" destId="{38B5364F-6853-4DA0-B0EA-985979E64E81}" srcOrd="2" destOrd="0" presId="urn:microsoft.com/office/officeart/2005/8/layout/chevron1"/>
    <dgm:cxn modelId="{8CEA7B06-991E-4383-A1BB-E069AE70CCA9}" type="presParOf" srcId="{73DCE798-7719-42B2-A462-B6237CD8BC5D}" destId="{E1A1A0E6-9581-4789-A2AC-535A6C212223}" srcOrd="3" destOrd="0" presId="urn:microsoft.com/office/officeart/2005/8/layout/chevron1"/>
    <dgm:cxn modelId="{4846345A-80EE-4C7C-9AF6-4182B5804A5E}" type="presParOf" srcId="{73DCE798-7719-42B2-A462-B6237CD8BC5D}" destId="{CEB1902A-AA34-478D-AC5A-068B07AA419E}" srcOrd="4" destOrd="0" presId="urn:microsoft.com/office/officeart/2005/8/layout/chevron1"/>
    <dgm:cxn modelId="{1F67D5CE-EB31-42E3-BC93-A9B4CAEA1AD3}" type="presParOf" srcId="{73DCE798-7719-42B2-A462-B6237CD8BC5D}" destId="{A098EF62-8DFD-4310-AEFD-91DC0B9A956A}" srcOrd="5" destOrd="0" presId="urn:microsoft.com/office/officeart/2005/8/layout/chevron1"/>
    <dgm:cxn modelId="{2CEF3CD5-B92A-4001-8FDE-84A5E18CDFB1}" type="presParOf" srcId="{73DCE798-7719-42B2-A462-B6237CD8BC5D}" destId="{9A4AAF4F-EEE7-4C3D-BEBC-1EC0CC7152D2}" srcOrd="6" destOrd="0" presId="urn:microsoft.com/office/officeart/2005/8/layout/chevron1"/>
    <dgm:cxn modelId="{792D3E3A-A596-4952-B43F-7275D33D6535}" type="presParOf" srcId="{73DCE798-7719-42B2-A462-B6237CD8BC5D}" destId="{F7FCF2C7-B06D-437D-AA40-7312C2686FE7}" srcOrd="7" destOrd="0" presId="urn:microsoft.com/office/officeart/2005/8/layout/chevron1"/>
    <dgm:cxn modelId="{A316CCBF-03E2-4FC5-9625-CE418CC47BD0}" type="presParOf" srcId="{73DCE798-7719-42B2-A462-B6237CD8BC5D}" destId="{EEBE136E-B807-467B-B75C-5F8EAD74AA4A}" srcOrd="8" destOrd="0" presId="urn:microsoft.com/office/officeart/2005/8/layout/chevron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505307-DB6D-4737-AD7D-E6A6B5D5528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44E0FEB-E6AB-4E29-A250-CF37879A52B3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Outgoing Documents</a:t>
          </a:r>
        </a:p>
      </dgm:t>
    </dgm:pt>
    <dgm:pt modelId="{A2863CFB-E572-4582-8D2F-DFB40DF0F512}" type="parTrans" cxnId="{A98209CB-467C-4EBD-A349-F4F6B02A8B33}">
      <dgm:prSet/>
      <dgm:spPr/>
      <dgm:t>
        <a:bodyPr/>
        <a:lstStyle/>
        <a:p>
          <a:endParaRPr lang="fr-FR"/>
        </a:p>
      </dgm:t>
    </dgm:pt>
    <dgm:pt modelId="{7C3C5DEE-278D-4E9E-957A-BADA326E1443}" type="sibTrans" cxnId="{A98209CB-467C-4EBD-A349-F4F6B02A8B33}">
      <dgm:prSet/>
      <dgm:spPr/>
      <dgm:t>
        <a:bodyPr/>
        <a:lstStyle/>
        <a:p>
          <a:endParaRPr lang="fr-FR"/>
        </a:p>
      </dgm:t>
    </dgm:pt>
    <dgm:pt modelId="{0CA92B7A-0114-469E-AAEA-22ED6CC024FA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Collate</a:t>
          </a:r>
        </a:p>
      </dgm:t>
    </dgm:pt>
    <dgm:pt modelId="{029A8045-2216-4308-AC9C-C461D147FDA0}" type="parTrans" cxnId="{DE26C39A-D31A-4606-8A84-7D1D0433F823}">
      <dgm:prSet/>
      <dgm:spPr/>
      <dgm:t>
        <a:bodyPr/>
        <a:lstStyle/>
        <a:p>
          <a:endParaRPr lang="fr-FR"/>
        </a:p>
      </dgm:t>
    </dgm:pt>
    <dgm:pt modelId="{D2BA0A85-396C-4DA7-9314-6AF3E6C15832}" type="sibTrans" cxnId="{DE26C39A-D31A-4606-8A84-7D1D0433F823}">
      <dgm:prSet/>
      <dgm:spPr/>
      <dgm:t>
        <a:bodyPr/>
        <a:lstStyle/>
        <a:p>
          <a:endParaRPr lang="fr-FR"/>
        </a:p>
      </dgm:t>
    </dgm:pt>
    <dgm:pt modelId="{AB4295AF-60F1-4F58-AB50-89409E2C7802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 err="1"/>
            <a:t>Enhance</a:t>
          </a:r>
          <a:r>
            <a:rPr lang="fr-FR" dirty="0"/>
            <a:t> &amp; Secure</a:t>
          </a:r>
        </a:p>
      </dgm:t>
    </dgm:pt>
    <dgm:pt modelId="{3521C4F1-2590-4FE7-A67F-8C2E15A5A4FF}" type="parTrans" cxnId="{71281262-D7F2-4639-AF28-F3F57F6AACAE}">
      <dgm:prSet/>
      <dgm:spPr/>
      <dgm:t>
        <a:bodyPr/>
        <a:lstStyle/>
        <a:p>
          <a:endParaRPr lang="fr-FR"/>
        </a:p>
      </dgm:t>
    </dgm:pt>
    <dgm:pt modelId="{6550C9F6-2497-4E8C-A713-7DA6B9EF8A81}" type="sibTrans" cxnId="{71281262-D7F2-4639-AF28-F3F57F6AACAE}">
      <dgm:prSet/>
      <dgm:spPr/>
      <dgm:t>
        <a:bodyPr/>
        <a:lstStyle/>
        <a:p>
          <a:endParaRPr lang="fr-FR"/>
        </a:p>
      </dgm:t>
    </dgm:pt>
    <dgm:pt modelId="{12299DEC-CD02-4151-BA6D-915A8E18B22F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Organize</a:t>
          </a:r>
        </a:p>
      </dgm:t>
    </dgm:pt>
    <dgm:pt modelId="{D6E4743B-97A6-4D92-B354-F6A91B086C07}" type="parTrans" cxnId="{DF34ABB3-97ED-4714-BB54-DAE416338D09}">
      <dgm:prSet/>
      <dgm:spPr/>
      <dgm:t>
        <a:bodyPr/>
        <a:lstStyle/>
        <a:p>
          <a:endParaRPr lang="fr-FR"/>
        </a:p>
      </dgm:t>
    </dgm:pt>
    <dgm:pt modelId="{9B3324B9-4696-43AB-AA44-0C53FD051820}" type="sibTrans" cxnId="{DF34ABB3-97ED-4714-BB54-DAE416338D09}">
      <dgm:prSet/>
      <dgm:spPr/>
      <dgm:t>
        <a:bodyPr/>
        <a:lstStyle/>
        <a:p>
          <a:endParaRPr lang="fr-FR"/>
        </a:p>
      </dgm:t>
    </dgm:pt>
    <dgm:pt modelId="{8D01503A-5724-478E-B4B0-33A0F4E770B5}">
      <dgm:prSet phldrT="[Texte]"/>
      <dgm:spPr>
        <a:solidFill>
          <a:schemeClr val="tx2"/>
        </a:solidFill>
      </dgm:spPr>
      <dgm:t>
        <a:bodyPr/>
        <a:lstStyle/>
        <a:p>
          <a:r>
            <a:rPr lang="fr-FR" dirty="0"/>
            <a:t>Deliver</a:t>
          </a:r>
        </a:p>
      </dgm:t>
    </dgm:pt>
    <dgm:pt modelId="{6B85D89E-8FDB-4CFE-A96A-AAA2BABB126B}" type="parTrans" cxnId="{8DDAF88A-2151-4B85-8FD6-F3CA0BBB6E89}">
      <dgm:prSet/>
      <dgm:spPr/>
      <dgm:t>
        <a:bodyPr/>
        <a:lstStyle/>
        <a:p>
          <a:endParaRPr lang="fr-FR"/>
        </a:p>
      </dgm:t>
    </dgm:pt>
    <dgm:pt modelId="{216BCB3C-0F08-4189-B1C2-AABAB15C14EF}" type="sibTrans" cxnId="{8DDAF88A-2151-4B85-8FD6-F3CA0BBB6E89}">
      <dgm:prSet/>
      <dgm:spPr/>
      <dgm:t>
        <a:bodyPr/>
        <a:lstStyle/>
        <a:p>
          <a:endParaRPr lang="fr-FR"/>
        </a:p>
      </dgm:t>
    </dgm:pt>
    <dgm:pt modelId="{73DCE798-7719-42B2-A462-B6237CD8BC5D}" type="pres">
      <dgm:prSet presAssocID="{17505307-DB6D-4737-AD7D-E6A6B5D5528F}" presName="Name0" presStyleCnt="0">
        <dgm:presLayoutVars>
          <dgm:dir/>
          <dgm:animLvl val="lvl"/>
          <dgm:resizeHandles val="exact"/>
        </dgm:presLayoutVars>
      </dgm:prSet>
      <dgm:spPr/>
    </dgm:pt>
    <dgm:pt modelId="{97155D2C-0BCC-405B-A16B-1DF2979D16CB}" type="pres">
      <dgm:prSet presAssocID="{244E0FEB-E6AB-4E29-A250-CF37879A52B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9D938DE9-2509-46B3-A8D5-2AC275683816}" type="pres">
      <dgm:prSet presAssocID="{7C3C5DEE-278D-4E9E-957A-BADA326E1443}" presName="parTxOnlySpace" presStyleCnt="0"/>
      <dgm:spPr/>
    </dgm:pt>
    <dgm:pt modelId="{38B5364F-6853-4DA0-B0EA-985979E64E81}" type="pres">
      <dgm:prSet presAssocID="{0CA92B7A-0114-469E-AAEA-22ED6CC024FA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E1A1A0E6-9581-4789-A2AC-535A6C212223}" type="pres">
      <dgm:prSet presAssocID="{D2BA0A85-396C-4DA7-9314-6AF3E6C15832}" presName="parTxOnlySpace" presStyleCnt="0"/>
      <dgm:spPr/>
    </dgm:pt>
    <dgm:pt modelId="{CEB1902A-AA34-478D-AC5A-068B07AA419E}" type="pres">
      <dgm:prSet presAssocID="{AB4295AF-60F1-4F58-AB50-89409E2C780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098EF62-8DFD-4310-AEFD-91DC0B9A956A}" type="pres">
      <dgm:prSet presAssocID="{6550C9F6-2497-4E8C-A713-7DA6B9EF8A81}" presName="parTxOnlySpace" presStyleCnt="0"/>
      <dgm:spPr/>
    </dgm:pt>
    <dgm:pt modelId="{9A4AAF4F-EEE7-4C3D-BEBC-1EC0CC7152D2}" type="pres">
      <dgm:prSet presAssocID="{12299DEC-CD02-4151-BA6D-915A8E18B22F}" presName="parTxOnly" presStyleLbl="node1" presStyleIdx="3" presStyleCnt="5" custLinFactNeighborX="-6475" custLinFactNeighborY="148">
        <dgm:presLayoutVars>
          <dgm:chMax val="0"/>
          <dgm:chPref val="0"/>
          <dgm:bulletEnabled val="1"/>
        </dgm:presLayoutVars>
      </dgm:prSet>
      <dgm:spPr/>
    </dgm:pt>
    <dgm:pt modelId="{F7FCF2C7-B06D-437D-AA40-7312C2686FE7}" type="pres">
      <dgm:prSet presAssocID="{9B3324B9-4696-43AB-AA44-0C53FD051820}" presName="parTxOnlySpace" presStyleCnt="0"/>
      <dgm:spPr/>
    </dgm:pt>
    <dgm:pt modelId="{EEBE136E-B807-467B-B75C-5F8EAD74AA4A}" type="pres">
      <dgm:prSet presAssocID="{8D01503A-5724-478E-B4B0-33A0F4E770B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2CD1201-7C9A-4822-951B-59DDB3FCD59A}" type="presOf" srcId="{AB4295AF-60F1-4F58-AB50-89409E2C7802}" destId="{CEB1902A-AA34-478D-AC5A-068B07AA419E}" srcOrd="0" destOrd="0" presId="urn:microsoft.com/office/officeart/2005/8/layout/chevron1"/>
    <dgm:cxn modelId="{484F6034-4206-4131-97A0-43A0ED5752EC}" type="presOf" srcId="{8D01503A-5724-478E-B4B0-33A0F4E770B5}" destId="{EEBE136E-B807-467B-B75C-5F8EAD74AA4A}" srcOrd="0" destOrd="0" presId="urn:microsoft.com/office/officeart/2005/8/layout/chevron1"/>
    <dgm:cxn modelId="{71281262-D7F2-4639-AF28-F3F57F6AACAE}" srcId="{17505307-DB6D-4737-AD7D-E6A6B5D5528F}" destId="{AB4295AF-60F1-4F58-AB50-89409E2C7802}" srcOrd="2" destOrd="0" parTransId="{3521C4F1-2590-4FE7-A67F-8C2E15A5A4FF}" sibTransId="{6550C9F6-2497-4E8C-A713-7DA6B9EF8A81}"/>
    <dgm:cxn modelId="{98C84146-3C09-4CF3-AE97-42B6708526C7}" type="presOf" srcId="{17505307-DB6D-4737-AD7D-E6A6B5D5528F}" destId="{73DCE798-7719-42B2-A462-B6237CD8BC5D}" srcOrd="0" destOrd="0" presId="urn:microsoft.com/office/officeart/2005/8/layout/chevron1"/>
    <dgm:cxn modelId="{8DDAF88A-2151-4B85-8FD6-F3CA0BBB6E89}" srcId="{17505307-DB6D-4737-AD7D-E6A6B5D5528F}" destId="{8D01503A-5724-478E-B4B0-33A0F4E770B5}" srcOrd="4" destOrd="0" parTransId="{6B85D89E-8FDB-4CFE-A96A-AAA2BABB126B}" sibTransId="{216BCB3C-0F08-4189-B1C2-AABAB15C14EF}"/>
    <dgm:cxn modelId="{C7375991-E3D9-4D6A-B50B-C2891FB3CE37}" type="presOf" srcId="{0CA92B7A-0114-469E-AAEA-22ED6CC024FA}" destId="{38B5364F-6853-4DA0-B0EA-985979E64E81}" srcOrd="0" destOrd="0" presId="urn:microsoft.com/office/officeart/2005/8/layout/chevron1"/>
    <dgm:cxn modelId="{DE26C39A-D31A-4606-8A84-7D1D0433F823}" srcId="{17505307-DB6D-4737-AD7D-E6A6B5D5528F}" destId="{0CA92B7A-0114-469E-AAEA-22ED6CC024FA}" srcOrd="1" destOrd="0" parTransId="{029A8045-2216-4308-AC9C-C461D147FDA0}" sibTransId="{D2BA0A85-396C-4DA7-9314-6AF3E6C15832}"/>
    <dgm:cxn modelId="{DF34ABB3-97ED-4714-BB54-DAE416338D09}" srcId="{17505307-DB6D-4737-AD7D-E6A6B5D5528F}" destId="{12299DEC-CD02-4151-BA6D-915A8E18B22F}" srcOrd="3" destOrd="0" parTransId="{D6E4743B-97A6-4D92-B354-F6A91B086C07}" sibTransId="{9B3324B9-4696-43AB-AA44-0C53FD051820}"/>
    <dgm:cxn modelId="{C6AC0BB4-08A9-4769-BF87-A2B870640AD0}" type="presOf" srcId="{244E0FEB-E6AB-4E29-A250-CF37879A52B3}" destId="{97155D2C-0BCC-405B-A16B-1DF2979D16CB}" srcOrd="0" destOrd="0" presId="urn:microsoft.com/office/officeart/2005/8/layout/chevron1"/>
    <dgm:cxn modelId="{A98209CB-467C-4EBD-A349-F4F6B02A8B33}" srcId="{17505307-DB6D-4737-AD7D-E6A6B5D5528F}" destId="{244E0FEB-E6AB-4E29-A250-CF37879A52B3}" srcOrd="0" destOrd="0" parTransId="{A2863CFB-E572-4582-8D2F-DFB40DF0F512}" sibTransId="{7C3C5DEE-278D-4E9E-957A-BADA326E1443}"/>
    <dgm:cxn modelId="{515859E4-6F61-43C2-94D7-AECD6959B1B5}" type="presOf" srcId="{12299DEC-CD02-4151-BA6D-915A8E18B22F}" destId="{9A4AAF4F-EEE7-4C3D-BEBC-1EC0CC7152D2}" srcOrd="0" destOrd="0" presId="urn:microsoft.com/office/officeart/2005/8/layout/chevron1"/>
    <dgm:cxn modelId="{43BD7FB8-983B-4384-AFF6-81E0B499BBB3}" type="presParOf" srcId="{73DCE798-7719-42B2-A462-B6237CD8BC5D}" destId="{97155D2C-0BCC-405B-A16B-1DF2979D16CB}" srcOrd="0" destOrd="0" presId="urn:microsoft.com/office/officeart/2005/8/layout/chevron1"/>
    <dgm:cxn modelId="{258C8EE6-4526-4C73-A581-3D02DC08BF0A}" type="presParOf" srcId="{73DCE798-7719-42B2-A462-B6237CD8BC5D}" destId="{9D938DE9-2509-46B3-A8D5-2AC275683816}" srcOrd="1" destOrd="0" presId="urn:microsoft.com/office/officeart/2005/8/layout/chevron1"/>
    <dgm:cxn modelId="{F02BA7C0-69AB-45AD-AD83-C56D5F62EB35}" type="presParOf" srcId="{73DCE798-7719-42B2-A462-B6237CD8BC5D}" destId="{38B5364F-6853-4DA0-B0EA-985979E64E81}" srcOrd="2" destOrd="0" presId="urn:microsoft.com/office/officeart/2005/8/layout/chevron1"/>
    <dgm:cxn modelId="{B95603D1-A20A-4909-84DF-854DF98F4A6C}" type="presParOf" srcId="{73DCE798-7719-42B2-A462-B6237CD8BC5D}" destId="{E1A1A0E6-9581-4789-A2AC-535A6C212223}" srcOrd="3" destOrd="0" presId="urn:microsoft.com/office/officeart/2005/8/layout/chevron1"/>
    <dgm:cxn modelId="{B9797DDA-F6A3-4F87-9078-70EB7D0CAADA}" type="presParOf" srcId="{73DCE798-7719-42B2-A462-B6237CD8BC5D}" destId="{CEB1902A-AA34-478D-AC5A-068B07AA419E}" srcOrd="4" destOrd="0" presId="urn:microsoft.com/office/officeart/2005/8/layout/chevron1"/>
    <dgm:cxn modelId="{2B9AF02E-68D0-4DF8-909B-46D48BFE8B13}" type="presParOf" srcId="{73DCE798-7719-42B2-A462-B6237CD8BC5D}" destId="{A098EF62-8DFD-4310-AEFD-91DC0B9A956A}" srcOrd="5" destOrd="0" presId="urn:microsoft.com/office/officeart/2005/8/layout/chevron1"/>
    <dgm:cxn modelId="{BA6A646F-1BE7-44AF-8B74-DDFC7DDBDA55}" type="presParOf" srcId="{73DCE798-7719-42B2-A462-B6237CD8BC5D}" destId="{9A4AAF4F-EEE7-4C3D-BEBC-1EC0CC7152D2}" srcOrd="6" destOrd="0" presId="urn:microsoft.com/office/officeart/2005/8/layout/chevron1"/>
    <dgm:cxn modelId="{67322FF5-4379-4420-8117-9593059CAF3B}" type="presParOf" srcId="{73DCE798-7719-42B2-A462-B6237CD8BC5D}" destId="{F7FCF2C7-B06D-437D-AA40-7312C2686FE7}" srcOrd="7" destOrd="0" presId="urn:microsoft.com/office/officeart/2005/8/layout/chevron1"/>
    <dgm:cxn modelId="{53CF9B57-BBB3-456E-947B-80B0B84AD796}" type="presParOf" srcId="{73DCE798-7719-42B2-A462-B6237CD8BC5D}" destId="{EEBE136E-B807-467B-B75C-5F8EAD74AA4A}" srcOrd="8" destOrd="0" presId="urn:microsoft.com/office/officeart/2005/8/layout/chevron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55D2C-0BCC-405B-A16B-1DF2979D16CB}">
      <dsp:nvSpPr>
        <dsp:cNvPr id="0" name=""/>
        <dsp:cNvSpPr/>
      </dsp:nvSpPr>
      <dsp:spPr>
        <a:xfrm>
          <a:off x="1781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Outgoing Documents</a:t>
          </a:r>
        </a:p>
      </dsp:txBody>
      <dsp:txXfrm>
        <a:off x="318864" y="14840"/>
        <a:ext cx="951249" cy="634166"/>
      </dsp:txXfrm>
    </dsp:sp>
    <dsp:sp modelId="{38B5364F-6853-4DA0-B0EA-985979E64E81}">
      <dsp:nvSpPr>
        <dsp:cNvPr id="0" name=""/>
        <dsp:cNvSpPr/>
      </dsp:nvSpPr>
      <dsp:spPr>
        <a:xfrm>
          <a:off x="1368152" y="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Collate</a:t>
          </a:r>
        </a:p>
      </dsp:txBody>
      <dsp:txXfrm>
        <a:off x="1685235" y="0"/>
        <a:ext cx="951249" cy="634166"/>
      </dsp:txXfrm>
    </dsp:sp>
    <dsp:sp modelId="{CEB1902A-AA34-478D-AC5A-068B07AA419E}">
      <dsp:nvSpPr>
        <dsp:cNvPr id="0" name=""/>
        <dsp:cNvSpPr/>
      </dsp:nvSpPr>
      <dsp:spPr>
        <a:xfrm>
          <a:off x="2855528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 err="1"/>
            <a:t>Enhance</a:t>
          </a:r>
          <a:r>
            <a:rPr lang="fr-FR" sz="1200" kern="1200" dirty="0"/>
            <a:t> &amp; Secure</a:t>
          </a:r>
        </a:p>
      </dsp:txBody>
      <dsp:txXfrm>
        <a:off x="3172611" y="14840"/>
        <a:ext cx="951249" cy="634166"/>
      </dsp:txXfrm>
    </dsp:sp>
    <dsp:sp modelId="{9A4AAF4F-EEE7-4C3D-BEBC-1EC0CC7152D2}">
      <dsp:nvSpPr>
        <dsp:cNvPr id="0" name=""/>
        <dsp:cNvSpPr/>
      </dsp:nvSpPr>
      <dsp:spPr>
        <a:xfrm>
          <a:off x="4272136" y="15779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Organize</a:t>
          </a:r>
        </a:p>
      </dsp:txBody>
      <dsp:txXfrm>
        <a:off x="4589219" y="15779"/>
        <a:ext cx="951249" cy="634166"/>
      </dsp:txXfrm>
    </dsp:sp>
    <dsp:sp modelId="{EEBE136E-B807-467B-B75C-5F8EAD74AA4A}">
      <dsp:nvSpPr>
        <dsp:cNvPr id="0" name=""/>
        <dsp:cNvSpPr/>
      </dsp:nvSpPr>
      <dsp:spPr>
        <a:xfrm>
          <a:off x="5709275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Deliver</a:t>
          </a:r>
        </a:p>
      </dsp:txBody>
      <dsp:txXfrm>
        <a:off x="6026358" y="14840"/>
        <a:ext cx="951249" cy="634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55D2C-0BCC-405B-A16B-1DF2979D16CB}">
      <dsp:nvSpPr>
        <dsp:cNvPr id="0" name=""/>
        <dsp:cNvSpPr/>
      </dsp:nvSpPr>
      <dsp:spPr>
        <a:xfrm>
          <a:off x="1781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Outgoing Documents</a:t>
          </a:r>
        </a:p>
      </dsp:txBody>
      <dsp:txXfrm>
        <a:off x="318864" y="14840"/>
        <a:ext cx="951249" cy="634166"/>
      </dsp:txXfrm>
    </dsp:sp>
    <dsp:sp modelId="{38B5364F-6853-4DA0-B0EA-985979E64E81}">
      <dsp:nvSpPr>
        <dsp:cNvPr id="0" name=""/>
        <dsp:cNvSpPr/>
      </dsp:nvSpPr>
      <dsp:spPr>
        <a:xfrm>
          <a:off x="1428654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Collate</a:t>
          </a:r>
        </a:p>
      </dsp:txBody>
      <dsp:txXfrm>
        <a:off x="1745737" y="14840"/>
        <a:ext cx="951249" cy="634166"/>
      </dsp:txXfrm>
    </dsp:sp>
    <dsp:sp modelId="{CEB1902A-AA34-478D-AC5A-068B07AA419E}">
      <dsp:nvSpPr>
        <dsp:cNvPr id="0" name=""/>
        <dsp:cNvSpPr/>
      </dsp:nvSpPr>
      <dsp:spPr>
        <a:xfrm>
          <a:off x="2855528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 err="1"/>
            <a:t>Enhance</a:t>
          </a:r>
          <a:r>
            <a:rPr lang="fr-FR" sz="1200" kern="1200" dirty="0"/>
            <a:t> &amp; Secure</a:t>
          </a:r>
        </a:p>
      </dsp:txBody>
      <dsp:txXfrm>
        <a:off x="3172611" y="14840"/>
        <a:ext cx="951249" cy="634166"/>
      </dsp:txXfrm>
    </dsp:sp>
    <dsp:sp modelId="{9A4AAF4F-EEE7-4C3D-BEBC-1EC0CC7152D2}">
      <dsp:nvSpPr>
        <dsp:cNvPr id="0" name=""/>
        <dsp:cNvSpPr/>
      </dsp:nvSpPr>
      <dsp:spPr>
        <a:xfrm>
          <a:off x="4272136" y="15779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Organize</a:t>
          </a:r>
        </a:p>
      </dsp:txBody>
      <dsp:txXfrm>
        <a:off x="4589219" y="15779"/>
        <a:ext cx="951249" cy="634166"/>
      </dsp:txXfrm>
    </dsp:sp>
    <dsp:sp modelId="{EEBE136E-B807-467B-B75C-5F8EAD74AA4A}">
      <dsp:nvSpPr>
        <dsp:cNvPr id="0" name=""/>
        <dsp:cNvSpPr/>
      </dsp:nvSpPr>
      <dsp:spPr>
        <a:xfrm>
          <a:off x="5709275" y="14840"/>
          <a:ext cx="1585415" cy="634166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Deliver</a:t>
          </a:r>
        </a:p>
      </dsp:txBody>
      <dsp:txXfrm>
        <a:off x="6026358" y="14840"/>
        <a:ext cx="951249" cy="634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65132-B4B4-4EEC-8DFF-3EB9EBE6C25A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CF6C8-5A31-4AFF-8B19-DDB23C0963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32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A5D91-C90E-4E1E-BBFA-A48F9D463D01}" type="datetimeFigureOut">
              <a:rPr lang="fr-FR" smtClean="0"/>
              <a:pPr/>
              <a:t>23/01/2018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CC4AE-BBB5-4860-BDE3-1798D100F219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76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67744" y="2166705"/>
            <a:ext cx="6407673" cy="810090"/>
          </a:xfrm>
        </p:spPr>
        <p:txBody>
          <a:bodyPr anchor="b"/>
          <a:lstStyle>
            <a:lvl1pPr algn="l">
              <a:spcBef>
                <a:spcPts val="0"/>
              </a:spcBef>
              <a:defRPr sz="200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KLIK HIER OM DE TITEL AAN TE PASSEN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267743" y="3035821"/>
            <a:ext cx="6407673" cy="70207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tekst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  <p:pic>
        <p:nvPicPr>
          <p:cNvPr id="10" name="Image 9" descr="Logo_Neopost_Posi_RV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59832" y="-164554"/>
            <a:ext cx="3699321" cy="2195756"/>
          </a:xfrm>
          <a:prstGeom prst="rect">
            <a:avLst/>
          </a:prstGeom>
        </p:spPr>
      </p:pic>
      <p:pic>
        <p:nvPicPr>
          <p:cNvPr id="7" name="Image 6" descr="Neopost_Letterhead_210x297.png"/>
          <p:cNvPicPr>
            <a:picLocks noChangeAspect="1"/>
          </p:cNvPicPr>
          <p:nvPr userDrawn="1"/>
        </p:nvPicPr>
        <p:blipFill>
          <a:blip r:embed="rId3" cstate="print"/>
          <a:srcRect t="33572" r="74660"/>
          <a:stretch>
            <a:fillRect/>
          </a:stretch>
        </p:blipFill>
        <p:spPr>
          <a:xfrm>
            <a:off x="-55430" y="0"/>
            <a:ext cx="1368152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SR_NEOPOST.jpg"/>
          <p:cNvPicPr>
            <a:picLocks noChangeAspect="1"/>
          </p:cNvPicPr>
          <p:nvPr userDrawn="1"/>
        </p:nvPicPr>
        <p:blipFill>
          <a:blip r:embed="rId2" cstate="print"/>
          <a:srcRect t="9749" b="1525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pic>
        <p:nvPicPr>
          <p:cNvPr id="11" name="Picture 5" descr="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93"/>
          <a:stretch>
            <a:fillRect/>
          </a:stretch>
        </p:blipFill>
        <p:spPr>
          <a:xfrm>
            <a:off x="323528" y="4619504"/>
            <a:ext cx="702943" cy="451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SR_NEOPOST.jpg"/>
          <p:cNvPicPr>
            <a:picLocks noChangeAspect="1"/>
          </p:cNvPicPr>
          <p:nvPr userDrawn="1"/>
        </p:nvPicPr>
        <p:blipFill>
          <a:blip r:embed="rId2" cstate="print"/>
          <a:srcRect l="1176" t="19199" b="580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pic>
        <p:nvPicPr>
          <p:cNvPr id="11" name="Picture 5" descr="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93"/>
          <a:stretch>
            <a:fillRect/>
          </a:stretch>
        </p:blipFill>
        <p:spPr>
          <a:xfrm>
            <a:off x="323528" y="4619504"/>
            <a:ext cx="702943" cy="451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SR_NEOPOST.jpg"/>
          <p:cNvPicPr>
            <a:picLocks noChangeAspect="1"/>
          </p:cNvPicPr>
          <p:nvPr userDrawn="1"/>
        </p:nvPicPr>
        <p:blipFill>
          <a:blip r:embed="rId2" cstate="print"/>
          <a:srcRect t="6034" b="1896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pic>
        <p:nvPicPr>
          <p:cNvPr id="11" name="Picture 5" descr="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93"/>
          <a:stretch>
            <a:fillRect/>
          </a:stretch>
        </p:blipFill>
        <p:spPr>
          <a:xfrm>
            <a:off x="323528" y="4619504"/>
            <a:ext cx="702943" cy="451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fbeeldi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SR_NEOPOST.jpg"/>
          <p:cNvPicPr>
            <a:picLocks noChangeAspect="1"/>
          </p:cNvPicPr>
          <p:nvPr userDrawn="1"/>
        </p:nvPicPr>
        <p:blipFill>
          <a:blip r:embed="rId2" cstate="print"/>
          <a:srcRect t="9749" b="1525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Picture 5" descr="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93"/>
          <a:stretch>
            <a:fillRect/>
          </a:stretch>
        </p:blipFill>
        <p:spPr>
          <a:xfrm>
            <a:off x="323528" y="4619504"/>
            <a:ext cx="702943" cy="45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99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3" name="Espace réservé pour une image  10"/>
          <p:cNvSpPr>
            <a:spLocks noGrp="1"/>
          </p:cNvSpPr>
          <p:nvPr>
            <p:ph type="pic" sz="quarter" idx="16" hasCustomPrompt="1"/>
          </p:nvPr>
        </p:nvSpPr>
        <p:spPr>
          <a:xfrm>
            <a:off x="6156176" y="3711395"/>
            <a:ext cx="2678400" cy="972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37320" y="987574"/>
            <a:ext cx="7283152" cy="3744416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sp>
        <p:nvSpPr>
          <p:cNvPr id="5" name="Espace réservé pour une image  10"/>
          <p:cNvSpPr>
            <a:spLocks noGrp="1"/>
          </p:cNvSpPr>
          <p:nvPr>
            <p:ph type="pic" sz="quarter" idx="15" hasCustomPrompt="1"/>
          </p:nvPr>
        </p:nvSpPr>
        <p:spPr>
          <a:xfrm>
            <a:off x="6156177" y="2653840"/>
            <a:ext cx="2678400" cy="972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958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1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37320" y="987574"/>
            <a:ext cx="7283152" cy="3744416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5" name="Espace réservé pour une image  10"/>
          <p:cNvSpPr>
            <a:spLocks noGrp="1"/>
          </p:cNvSpPr>
          <p:nvPr>
            <p:ph type="pic" sz="quarter" idx="15" hasCustomPrompt="1"/>
          </p:nvPr>
        </p:nvSpPr>
        <p:spPr>
          <a:xfrm>
            <a:off x="6156177" y="2653840"/>
            <a:ext cx="2678400" cy="207815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3243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2 kolom groot en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37320" y="987574"/>
            <a:ext cx="3898776" cy="3424238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5436096" y="987574"/>
            <a:ext cx="3456434" cy="3424238"/>
          </a:xfrm>
          <a:ln>
            <a:solidFill>
              <a:schemeClr val="tx2"/>
            </a:solidFill>
          </a:ln>
        </p:spPr>
        <p:txBody>
          <a:bodyPr lIns="144000" tIns="180000" rIns="72000" bIns="108000"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21361" y="987574"/>
            <a:ext cx="3410679" cy="3424238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sp>
        <p:nvSpPr>
          <p:cNvPr id="4" name="Espace réservé du contenu 2"/>
          <p:cNvSpPr>
            <a:spLocks noGrp="1"/>
          </p:cNvSpPr>
          <p:nvPr>
            <p:ph idx="10" hasCustomPrompt="1"/>
          </p:nvPr>
        </p:nvSpPr>
        <p:spPr>
          <a:xfrm>
            <a:off x="5076056" y="987574"/>
            <a:ext cx="3682752" cy="3424238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2 kolommen 2 rij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0"/>
          <p:cNvSpPr>
            <a:spLocks noGrp="1"/>
          </p:cNvSpPr>
          <p:nvPr>
            <p:ph type="pic" sz="quarter" idx="16" hasCustomPrompt="1"/>
          </p:nvPr>
        </p:nvSpPr>
        <p:spPr>
          <a:xfrm>
            <a:off x="6156176" y="3711395"/>
            <a:ext cx="2678400" cy="972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  <p:sp>
        <p:nvSpPr>
          <p:cNvPr id="9" name="Espace réservé pour une image  10"/>
          <p:cNvSpPr>
            <a:spLocks noGrp="1"/>
          </p:cNvSpPr>
          <p:nvPr>
            <p:ph type="pic" sz="quarter" idx="15" hasCustomPrompt="1"/>
          </p:nvPr>
        </p:nvSpPr>
        <p:spPr>
          <a:xfrm>
            <a:off x="6156177" y="2653840"/>
            <a:ext cx="2678400" cy="972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34992" y="987574"/>
            <a:ext cx="3325040" cy="3693319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0" hasCustomPrompt="1"/>
          </p:nvPr>
        </p:nvSpPr>
        <p:spPr>
          <a:xfrm>
            <a:off x="4932040" y="1009005"/>
            <a:ext cx="3900391" cy="1566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  <p:pic>
        <p:nvPicPr>
          <p:cNvPr id="8" name="Image 7" descr="Image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40" y="2643758"/>
            <a:ext cx="1152128" cy="20328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 met balk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1537270" y="-20538"/>
            <a:ext cx="6120000" cy="857250"/>
          </a:xfrm>
        </p:spPr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37270" y="915566"/>
            <a:ext cx="7499226" cy="3424238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51348" y="1775"/>
            <a:ext cx="1025379" cy="1057807"/>
          </a:xfrm>
          <a:prstGeom prst="line">
            <a:avLst/>
          </a:prstGeom>
          <a:ln w="1524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9"/>
          <p:cNvSpPr>
            <a:spLocks noGrp="1"/>
          </p:cNvSpPr>
          <p:nvPr>
            <p:ph type="body" sz="quarter" idx="12" hasCustomPrompt="1"/>
          </p:nvPr>
        </p:nvSpPr>
        <p:spPr>
          <a:xfrm rot="18876284">
            <a:off x="208826" y="718782"/>
            <a:ext cx="916490" cy="93610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fr-FR" dirty="0" err="1"/>
              <a:t>tekst</a:t>
            </a:r>
            <a:endParaRPr lang="fr-FR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152721" y="1327069"/>
            <a:ext cx="1025379" cy="1057807"/>
          </a:xfrm>
          <a:prstGeom prst="line">
            <a:avLst/>
          </a:prstGeom>
          <a:ln w="1524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5" descr="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29"/>
          <a:stretch>
            <a:fillRect/>
          </a:stretch>
        </p:blipFill>
        <p:spPr>
          <a:xfrm>
            <a:off x="298304" y="4691512"/>
            <a:ext cx="702943" cy="37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2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kst met balk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1537270" y="-20538"/>
            <a:ext cx="6120000" cy="857250"/>
          </a:xfrm>
        </p:spPr>
        <p:txBody>
          <a:bodyPr/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537270" y="915566"/>
            <a:ext cx="7283202" cy="1728192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51348" y="1775"/>
            <a:ext cx="1025379" cy="1057807"/>
          </a:xfrm>
          <a:prstGeom prst="line">
            <a:avLst/>
          </a:prstGeom>
          <a:ln w="1524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9"/>
          <p:cNvSpPr>
            <a:spLocks noGrp="1"/>
          </p:cNvSpPr>
          <p:nvPr>
            <p:ph type="body" sz="quarter" idx="12" hasCustomPrompt="1"/>
          </p:nvPr>
        </p:nvSpPr>
        <p:spPr>
          <a:xfrm rot="18876284">
            <a:off x="208826" y="718782"/>
            <a:ext cx="916490" cy="93610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fr-FR" dirty="0" err="1"/>
              <a:t>tekst</a:t>
            </a:r>
            <a:endParaRPr lang="fr-FR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152721" y="1327069"/>
            <a:ext cx="1025379" cy="1057807"/>
          </a:xfrm>
          <a:prstGeom prst="line">
            <a:avLst/>
          </a:prstGeom>
          <a:ln w="1524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5" descr="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29"/>
          <a:stretch>
            <a:fillRect/>
          </a:stretch>
        </p:blipFill>
        <p:spPr>
          <a:xfrm>
            <a:off x="298304" y="4691512"/>
            <a:ext cx="702943" cy="372651"/>
          </a:xfrm>
          <a:prstGeom prst="rect">
            <a:avLst/>
          </a:prstGeom>
        </p:spPr>
      </p:pic>
      <p:sp>
        <p:nvSpPr>
          <p:cNvPr id="9" name="Espace réservé pour une image  10"/>
          <p:cNvSpPr>
            <a:spLocks noGrp="1"/>
          </p:cNvSpPr>
          <p:nvPr>
            <p:ph type="pic" sz="quarter" idx="15" hasCustomPrompt="1"/>
          </p:nvPr>
        </p:nvSpPr>
        <p:spPr>
          <a:xfrm>
            <a:off x="6156177" y="2653840"/>
            <a:ext cx="2678400" cy="207815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Klik</a:t>
            </a:r>
            <a:r>
              <a:rPr lang="fr-FR" dirty="0"/>
              <a:t> hier om </a:t>
            </a:r>
            <a:r>
              <a:rPr lang="fr-FR" dirty="0" err="1"/>
              <a:t>een</a:t>
            </a:r>
            <a:r>
              <a:rPr lang="fr-FR" dirty="0"/>
              <a:t> </a:t>
            </a:r>
            <a:r>
              <a:rPr lang="fr-FR" dirty="0" err="1"/>
              <a:t>afbeelding</a:t>
            </a:r>
            <a:r>
              <a:rPr lang="fr-FR" dirty="0"/>
              <a:t> </a:t>
            </a:r>
            <a:r>
              <a:rPr lang="fr-FR" dirty="0" err="1"/>
              <a:t>toe</a:t>
            </a:r>
            <a:r>
              <a:rPr lang="fr-FR" dirty="0"/>
              <a:t> te </a:t>
            </a:r>
            <a:r>
              <a:rPr lang="fr-FR" dirty="0" err="1"/>
              <a:t>voegen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1547664" y="2643758"/>
            <a:ext cx="4608512" cy="2047754"/>
          </a:xfrm>
        </p:spPr>
        <p:txBody>
          <a:bodyPr/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3721577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offset_comp_74862_green.jpg"/>
          <p:cNvPicPr>
            <a:picLocks noChangeAspect="1"/>
          </p:cNvPicPr>
          <p:nvPr userDrawn="1"/>
        </p:nvPicPr>
        <p:blipFill>
          <a:blip r:embed="rId2" cstate="print"/>
          <a:srcRect t="2500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pic>
        <p:nvPicPr>
          <p:cNvPr id="9" name="Picture 5" descr="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93"/>
          <a:stretch>
            <a:fillRect/>
          </a:stretch>
        </p:blipFill>
        <p:spPr>
          <a:xfrm>
            <a:off x="323528" y="4619504"/>
            <a:ext cx="702943" cy="451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SR_NEOPOST.jpg"/>
          <p:cNvPicPr>
            <a:picLocks noChangeAspect="1"/>
          </p:cNvPicPr>
          <p:nvPr userDrawn="1"/>
        </p:nvPicPr>
        <p:blipFill>
          <a:blip r:embed="rId2" cstate="print"/>
          <a:srcRect t="3449" b="2155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pic>
        <p:nvPicPr>
          <p:cNvPr id="11" name="Picture 5" descr="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93"/>
          <a:stretch>
            <a:fillRect/>
          </a:stretch>
        </p:blipFill>
        <p:spPr>
          <a:xfrm>
            <a:off x="323528" y="4619504"/>
            <a:ext cx="702943" cy="45198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120000" cy="85725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fr-FR" dirty="0"/>
              <a:t>KLIK HIER OM DE TITEL AAN TE PASSEN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37270" y="915566"/>
            <a:ext cx="7499226" cy="3424238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/>
          <a:p>
            <a:pPr lvl="0"/>
            <a:r>
              <a:rPr lang="nl-NL" dirty="0"/>
              <a:t>Klik hier om tekst toe te voegen</a:t>
            </a:r>
            <a:endParaRPr lang="fr-FR" dirty="0"/>
          </a:p>
          <a:p>
            <a:pPr lvl="1"/>
            <a:r>
              <a:rPr lang="fr-FR" dirty="0" err="1"/>
              <a:t>Tweede</a:t>
            </a:r>
            <a:r>
              <a:rPr lang="fr-FR" dirty="0"/>
              <a:t> niveau</a:t>
            </a:r>
          </a:p>
          <a:p>
            <a:pPr lvl="2"/>
            <a:r>
              <a:rPr lang="fr-FR" dirty="0" err="1"/>
              <a:t>Derde</a:t>
            </a:r>
            <a:r>
              <a:rPr lang="fr-FR" dirty="0"/>
              <a:t> niveau</a:t>
            </a:r>
          </a:p>
          <a:p>
            <a:pPr lvl="3"/>
            <a:r>
              <a:rPr lang="fr-FR" dirty="0" err="1"/>
              <a:t>Vierde</a:t>
            </a:r>
            <a:r>
              <a:rPr lang="fr-FR" dirty="0"/>
              <a:t> niveau</a:t>
            </a:r>
          </a:p>
          <a:p>
            <a:pPr lvl="4"/>
            <a:r>
              <a:rPr lang="fr-FR" dirty="0" err="1"/>
              <a:t>Vijfde</a:t>
            </a:r>
            <a:r>
              <a:rPr lang="fr-FR" dirty="0"/>
              <a:t> niveau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1348" y="0"/>
            <a:ext cx="102537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fr-FR" sz="1400"/>
          </a:p>
        </p:txBody>
      </p:sp>
      <p:pic>
        <p:nvPicPr>
          <p:cNvPr id="8" name="Picture 5" descr="logo.pn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29"/>
          <a:stretch>
            <a:fillRect/>
          </a:stretch>
        </p:blipFill>
        <p:spPr>
          <a:xfrm>
            <a:off x="298304" y="4691512"/>
            <a:ext cx="702943" cy="372651"/>
          </a:xfrm>
          <a:prstGeom prst="rect">
            <a:avLst/>
          </a:prstGeom>
        </p:spPr>
      </p:pic>
      <p:pic>
        <p:nvPicPr>
          <p:cNvPr id="9" name="Image 8" descr="Neopost_Letterhead_210x297.png"/>
          <p:cNvPicPr>
            <a:picLocks noChangeAspect="1"/>
          </p:cNvPicPr>
          <p:nvPr/>
        </p:nvPicPr>
        <p:blipFill>
          <a:blip r:embed="rId19" cstate="print"/>
          <a:srcRect t="66786" r="74660"/>
          <a:stretch>
            <a:fillRect/>
          </a:stretch>
        </p:blipFill>
        <p:spPr>
          <a:xfrm>
            <a:off x="-55430" y="0"/>
            <a:ext cx="1368152" cy="2571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0" r:id="rId5"/>
    <p:sldLayoutId id="2147483661" r:id="rId6"/>
    <p:sldLayoutId id="2147483667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68" r:id="rId13"/>
    <p:sldLayoutId id="2147483659" r:id="rId14"/>
    <p:sldLayoutId id="2147483665" r:id="rId15"/>
    <p:sldLayoutId id="214748366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8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1200"/>
        </a:spcBef>
        <a:buClr>
          <a:schemeClr val="tx2"/>
        </a:buClr>
        <a:buFont typeface="Symbol" pitchFamily="18" charset="2"/>
        <a:buChar char="·"/>
        <a:defRPr sz="11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396000" indent="-180000" algn="l" defTabSz="914400" rtl="0" eaLnBrk="1" latinLnBrk="0" hangingPunct="1">
        <a:spcBef>
          <a:spcPts val="400"/>
        </a:spcBef>
        <a:buClr>
          <a:schemeClr val="tx2"/>
        </a:buClr>
        <a:buFont typeface="Verdana" pitchFamily="34" charset="0"/>
        <a:buChar char="&gt;"/>
        <a:defRPr sz="1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396000" indent="0" algn="l" defTabSz="914400" rtl="0" eaLnBrk="1" latinLnBrk="0" hangingPunct="1">
        <a:spcBef>
          <a:spcPts val="600"/>
        </a:spcBef>
        <a:buFontTx/>
        <a:buNone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iff"/><Relationship Id="rId3" Type="http://schemas.openxmlformats.org/officeDocument/2006/relationships/tags" Target="../tags/tag163.xml"/><Relationship Id="rId7" Type="http://schemas.openxmlformats.org/officeDocument/2006/relationships/image" Target="../media/image14.jpeg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15.jpe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diagramData" Target="../diagrams/data1.xml"/><Relationship Id="rId18" Type="http://schemas.openxmlformats.org/officeDocument/2006/relationships/image" Target="../media/image65.png"/><Relationship Id="rId3" Type="http://schemas.openxmlformats.org/officeDocument/2006/relationships/image" Target="../media/image55.png"/><Relationship Id="rId21" Type="http://schemas.openxmlformats.org/officeDocument/2006/relationships/image" Target="../media/image15.jpe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microsoft.com/office/2007/relationships/diagramDrawing" Target="../diagrams/drawing1.xml"/><Relationship Id="rId2" Type="http://schemas.openxmlformats.org/officeDocument/2006/relationships/image" Target="../media/image54.png"/><Relationship Id="rId16" Type="http://schemas.openxmlformats.org/officeDocument/2006/relationships/diagramColors" Target="../diagrams/colors1.xml"/><Relationship Id="rId20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62.png"/><Relationship Id="rId19" Type="http://schemas.openxmlformats.org/officeDocument/2006/relationships/image" Target="../media/image66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diagramData" Target="../diagrams/data2.xml"/><Relationship Id="rId18" Type="http://schemas.openxmlformats.org/officeDocument/2006/relationships/image" Target="../media/image65.png"/><Relationship Id="rId3" Type="http://schemas.openxmlformats.org/officeDocument/2006/relationships/image" Target="../media/image55.png"/><Relationship Id="rId21" Type="http://schemas.openxmlformats.org/officeDocument/2006/relationships/image" Target="../media/image68.jpe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microsoft.com/office/2007/relationships/diagramDrawing" Target="../diagrams/drawing2.xml"/><Relationship Id="rId2" Type="http://schemas.openxmlformats.org/officeDocument/2006/relationships/image" Target="../media/image54.png"/><Relationship Id="rId16" Type="http://schemas.openxmlformats.org/officeDocument/2006/relationships/diagramColors" Target="../diagrams/colors2.xml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diagramQuickStyle" Target="../diagrams/quickStyle2.xml"/><Relationship Id="rId10" Type="http://schemas.openxmlformats.org/officeDocument/2006/relationships/image" Target="../media/image62.png"/><Relationship Id="rId19" Type="http://schemas.openxmlformats.org/officeDocument/2006/relationships/image" Target="../media/image66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70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19.png"/><Relationship Id="rId10" Type="http://schemas.openxmlformats.org/officeDocument/2006/relationships/image" Target="../media/image73.emf"/><Relationship Id="rId4" Type="http://schemas.openxmlformats.org/officeDocument/2006/relationships/image" Target="../media/image21.png"/><Relationship Id="rId9" Type="http://schemas.openxmlformats.org/officeDocument/2006/relationships/image" Target="../media/image7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19.png"/><Relationship Id="rId7" Type="http://schemas.openxmlformats.org/officeDocument/2006/relationships/image" Target="../media/image7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20.png"/><Relationship Id="rId10" Type="http://schemas.openxmlformats.org/officeDocument/2006/relationships/image" Target="../media/image31.png"/><Relationship Id="rId4" Type="http://schemas.openxmlformats.org/officeDocument/2006/relationships/image" Target="../media/image69.png"/><Relationship Id="rId9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31.png"/><Relationship Id="rId3" Type="http://schemas.openxmlformats.org/officeDocument/2006/relationships/image" Target="../media/image19.png"/><Relationship Id="rId7" Type="http://schemas.openxmlformats.org/officeDocument/2006/relationships/image" Target="../media/image75.png"/><Relationship Id="rId12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11" Type="http://schemas.openxmlformats.org/officeDocument/2006/relationships/image" Target="../media/image80.png"/><Relationship Id="rId5" Type="http://schemas.openxmlformats.org/officeDocument/2006/relationships/image" Target="../media/image20.png"/><Relationship Id="rId10" Type="http://schemas.openxmlformats.org/officeDocument/2006/relationships/image" Target="../media/image79.png"/><Relationship Id="rId4" Type="http://schemas.openxmlformats.org/officeDocument/2006/relationships/image" Target="../media/image69.png"/><Relationship Id="rId9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9.png"/><Relationship Id="rId7" Type="http://schemas.openxmlformats.org/officeDocument/2006/relationships/image" Target="../media/image7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20.png"/><Relationship Id="rId10" Type="http://schemas.openxmlformats.org/officeDocument/2006/relationships/image" Target="../media/image31.png"/><Relationship Id="rId4" Type="http://schemas.openxmlformats.org/officeDocument/2006/relationships/image" Target="../media/image69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19.png"/><Relationship Id="rId7" Type="http://schemas.openxmlformats.org/officeDocument/2006/relationships/image" Target="../media/image7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20.png"/><Relationship Id="rId10" Type="http://schemas.openxmlformats.org/officeDocument/2006/relationships/image" Target="../media/image31.png"/><Relationship Id="rId4" Type="http://schemas.openxmlformats.org/officeDocument/2006/relationships/image" Target="../media/image69.png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19.png"/><Relationship Id="rId7" Type="http://schemas.openxmlformats.org/officeDocument/2006/relationships/image" Target="../media/image7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11" Type="http://schemas.openxmlformats.org/officeDocument/2006/relationships/image" Target="../media/image84.png"/><Relationship Id="rId5" Type="http://schemas.openxmlformats.org/officeDocument/2006/relationships/image" Target="../media/image20.png"/><Relationship Id="rId10" Type="http://schemas.openxmlformats.org/officeDocument/2006/relationships/image" Target="../media/image31.png"/><Relationship Id="rId4" Type="http://schemas.openxmlformats.org/officeDocument/2006/relationships/image" Target="../media/image69.png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16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18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46.xml"/><Relationship Id="rId117" Type="http://schemas.openxmlformats.org/officeDocument/2006/relationships/tags" Target="../tags/tag137.xml"/><Relationship Id="rId21" Type="http://schemas.openxmlformats.org/officeDocument/2006/relationships/tags" Target="../tags/tag41.xml"/><Relationship Id="rId42" Type="http://schemas.openxmlformats.org/officeDocument/2006/relationships/tags" Target="../tags/tag62.xml"/><Relationship Id="rId47" Type="http://schemas.openxmlformats.org/officeDocument/2006/relationships/tags" Target="../tags/tag67.xml"/><Relationship Id="rId63" Type="http://schemas.openxmlformats.org/officeDocument/2006/relationships/tags" Target="../tags/tag83.xml"/><Relationship Id="rId68" Type="http://schemas.openxmlformats.org/officeDocument/2006/relationships/tags" Target="../tags/tag88.xml"/><Relationship Id="rId84" Type="http://schemas.openxmlformats.org/officeDocument/2006/relationships/tags" Target="../tags/tag104.xml"/><Relationship Id="rId89" Type="http://schemas.openxmlformats.org/officeDocument/2006/relationships/tags" Target="../tags/tag109.xml"/><Relationship Id="rId112" Type="http://schemas.openxmlformats.org/officeDocument/2006/relationships/tags" Target="../tags/tag132.xml"/><Relationship Id="rId133" Type="http://schemas.openxmlformats.org/officeDocument/2006/relationships/tags" Target="../tags/tag153.xml"/><Relationship Id="rId138" Type="http://schemas.openxmlformats.org/officeDocument/2006/relationships/tags" Target="../tags/tag158.xml"/><Relationship Id="rId16" Type="http://schemas.openxmlformats.org/officeDocument/2006/relationships/tags" Target="../tags/tag36.xml"/><Relationship Id="rId107" Type="http://schemas.openxmlformats.org/officeDocument/2006/relationships/tags" Target="../tags/tag127.xml"/><Relationship Id="rId11" Type="http://schemas.openxmlformats.org/officeDocument/2006/relationships/tags" Target="../tags/tag31.xml"/><Relationship Id="rId32" Type="http://schemas.openxmlformats.org/officeDocument/2006/relationships/tags" Target="../tags/tag52.xml"/><Relationship Id="rId37" Type="http://schemas.openxmlformats.org/officeDocument/2006/relationships/tags" Target="../tags/tag57.xml"/><Relationship Id="rId53" Type="http://schemas.openxmlformats.org/officeDocument/2006/relationships/tags" Target="../tags/tag73.xml"/><Relationship Id="rId58" Type="http://schemas.openxmlformats.org/officeDocument/2006/relationships/tags" Target="../tags/tag78.xml"/><Relationship Id="rId74" Type="http://schemas.openxmlformats.org/officeDocument/2006/relationships/tags" Target="../tags/tag94.xml"/><Relationship Id="rId79" Type="http://schemas.openxmlformats.org/officeDocument/2006/relationships/tags" Target="../tags/tag99.xml"/><Relationship Id="rId102" Type="http://schemas.openxmlformats.org/officeDocument/2006/relationships/tags" Target="../tags/tag122.xml"/><Relationship Id="rId123" Type="http://schemas.openxmlformats.org/officeDocument/2006/relationships/tags" Target="../tags/tag143.xml"/><Relationship Id="rId128" Type="http://schemas.openxmlformats.org/officeDocument/2006/relationships/tags" Target="../tags/tag148.xml"/><Relationship Id="rId5" Type="http://schemas.openxmlformats.org/officeDocument/2006/relationships/tags" Target="../tags/tag25.xml"/><Relationship Id="rId90" Type="http://schemas.openxmlformats.org/officeDocument/2006/relationships/tags" Target="../tags/tag110.xml"/><Relationship Id="rId95" Type="http://schemas.openxmlformats.org/officeDocument/2006/relationships/tags" Target="../tags/tag115.xml"/><Relationship Id="rId22" Type="http://schemas.openxmlformats.org/officeDocument/2006/relationships/tags" Target="../tags/tag42.xml"/><Relationship Id="rId27" Type="http://schemas.openxmlformats.org/officeDocument/2006/relationships/tags" Target="../tags/tag47.xml"/><Relationship Id="rId43" Type="http://schemas.openxmlformats.org/officeDocument/2006/relationships/tags" Target="../tags/tag63.xml"/><Relationship Id="rId48" Type="http://schemas.openxmlformats.org/officeDocument/2006/relationships/tags" Target="../tags/tag68.xml"/><Relationship Id="rId64" Type="http://schemas.openxmlformats.org/officeDocument/2006/relationships/tags" Target="../tags/tag84.xml"/><Relationship Id="rId69" Type="http://schemas.openxmlformats.org/officeDocument/2006/relationships/tags" Target="../tags/tag89.xml"/><Relationship Id="rId113" Type="http://schemas.openxmlformats.org/officeDocument/2006/relationships/tags" Target="../tags/tag133.xml"/><Relationship Id="rId118" Type="http://schemas.openxmlformats.org/officeDocument/2006/relationships/tags" Target="../tags/tag138.xml"/><Relationship Id="rId134" Type="http://schemas.openxmlformats.org/officeDocument/2006/relationships/tags" Target="../tags/tag154.xml"/><Relationship Id="rId139" Type="http://schemas.openxmlformats.org/officeDocument/2006/relationships/tags" Target="../tags/tag159.xml"/><Relationship Id="rId8" Type="http://schemas.openxmlformats.org/officeDocument/2006/relationships/tags" Target="../tags/tag28.xml"/><Relationship Id="rId51" Type="http://schemas.openxmlformats.org/officeDocument/2006/relationships/tags" Target="../tags/tag71.xml"/><Relationship Id="rId72" Type="http://schemas.openxmlformats.org/officeDocument/2006/relationships/tags" Target="../tags/tag92.xml"/><Relationship Id="rId80" Type="http://schemas.openxmlformats.org/officeDocument/2006/relationships/tags" Target="../tags/tag100.xml"/><Relationship Id="rId85" Type="http://schemas.openxmlformats.org/officeDocument/2006/relationships/tags" Target="../tags/tag105.xml"/><Relationship Id="rId93" Type="http://schemas.openxmlformats.org/officeDocument/2006/relationships/tags" Target="../tags/tag113.xml"/><Relationship Id="rId98" Type="http://schemas.openxmlformats.org/officeDocument/2006/relationships/tags" Target="../tags/tag118.xml"/><Relationship Id="rId121" Type="http://schemas.openxmlformats.org/officeDocument/2006/relationships/tags" Target="../tags/tag141.xml"/><Relationship Id="rId142" Type="http://schemas.openxmlformats.org/officeDocument/2006/relationships/image" Target="../media/image13.jpeg"/><Relationship Id="rId3" Type="http://schemas.openxmlformats.org/officeDocument/2006/relationships/tags" Target="../tags/tag23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5" Type="http://schemas.openxmlformats.org/officeDocument/2006/relationships/tags" Target="../tags/tag45.xml"/><Relationship Id="rId33" Type="http://schemas.openxmlformats.org/officeDocument/2006/relationships/tags" Target="../tags/tag53.xml"/><Relationship Id="rId38" Type="http://schemas.openxmlformats.org/officeDocument/2006/relationships/tags" Target="../tags/tag58.xml"/><Relationship Id="rId46" Type="http://schemas.openxmlformats.org/officeDocument/2006/relationships/tags" Target="../tags/tag66.xml"/><Relationship Id="rId59" Type="http://schemas.openxmlformats.org/officeDocument/2006/relationships/tags" Target="../tags/tag79.xml"/><Relationship Id="rId67" Type="http://schemas.openxmlformats.org/officeDocument/2006/relationships/tags" Target="../tags/tag87.xml"/><Relationship Id="rId103" Type="http://schemas.openxmlformats.org/officeDocument/2006/relationships/tags" Target="../tags/tag123.xml"/><Relationship Id="rId108" Type="http://schemas.openxmlformats.org/officeDocument/2006/relationships/tags" Target="../tags/tag128.xml"/><Relationship Id="rId116" Type="http://schemas.openxmlformats.org/officeDocument/2006/relationships/tags" Target="../tags/tag136.xml"/><Relationship Id="rId124" Type="http://schemas.openxmlformats.org/officeDocument/2006/relationships/tags" Target="../tags/tag144.xml"/><Relationship Id="rId129" Type="http://schemas.openxmlformats.org/officeDocument/2006/relationships/tags" Target="../tags/tag149.xml"/><Relationship Id="rId137" Type="http://schemas.openxmlformats.org/officeDocument/2006/relationships/tags" Target="../tags/tag157.xml"/><Relationship Id="rId20" Type="http://schemas.openxmlformats.org/officeDocument/2006/relationships/tags" Target="../tags/tag40.xml"/><Relationship Id="rId41" Type="http://schemas.openxmlformats.org/officeDocument/2006/relationships/tags" Target="../tags/tag61.xml"/><Relationship Id="rId54" Type="http://schemas.openxmlformats.org/officeDocument/2006/relationships/tags" Target="../tags/tag74.xml"/><Relationship Id="rId62" Type="http://schemas.openxmlformats.org/officeDocument/2006/relationships/tags" Target="../tags/tag82.xml"/><Relationship Id="rId70" Type="http://schemas.openxmlformats.org/officeDocument/2006/relationships/tags" Target="../tags/tag90.xml"/><Relationship Id="rId75" Type="http://schemas.openxmlformats.org/officeDocument/2006/relationships/tags" Target="../tags/tag95.xml"/><Relationship Id="rId83" Type="http://schemas.openxmlformats.org/officeDocument/2006/relationships/tags" Target="../tags/tag103.xml"/><Relationship Id="rId88" Type="http://schemas.openxmlformats.org/officeDocument/2006/relationships/tags" Target="../tags/tag108.xml"/><Relationship Id="rId91" Type="http://schemas.openxmlformats.org/officeDocument/2006/relationships/tags" Target="../tags/tag111.xml"/><Relationship Id="rId96" Type="http://schemas.openxmlformats.org/officeDocument/2006/relationships/tags" Target="../tags/tag116.xml"/><Relationship Id="rId111" Type="http://schemas.openxmlformats.org/officeDocument/2006/relationships/tags" Target="../tags/tag131.xml"/><Relationship Id="rId132" Type="http://schemas.openxmlformats.org/officeDocument/2006/relationships/tags" Target="../tags/tag152.xml"/><Relationship Id="rId140" Type="http://schemas.openxmlformats.org/officeDocument/2006/relationships/tags" Target="../tags/tag160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5" Type="http://schemas.openxmlformats.org/officeDocument/2006/relationships/tags" Target="../tags/tag35.xml"/><Relationship Id="rId23" Type="http://schemas.openxmlformats.org/officeDocument/2006/relationships/tags" Target="../tags/tag43.xml"/><Relationship Id="rId28" Type="http://schemas.openxmlformats.org/officeDocument/2006/relationships/tags" Target="../tags/tag48.xml"/><Relationship Id="rId36" Type="http://schemas.openxmlformats.org/officeDocument/2006/relationships/tags" Target="../tags/tag56.xml"/><Relationship Id="rId49" Type="http://schemas.openxmlformats.org/officeDocument/2006/relationships/tags" Target="../tags/tag69.xml"/><Relationship Id="rId57" Type="http://schemas.openxmlformats.org/officeDocument/2006/relationships/tags" Target="../tags/tag77.xml"/><Relationship Id="rId106" Type="http://schemas.openxmlformats.org/officeDocument/2006/relationships/tags" Target="../tags/tag126.xml"/><Relationship Id="rId114" Type="http://schemas.openxmlformats.org/officeDocument/2006/relationships/tags" Target="../tags/tag134.xml"/><Relationship Id="rId119" Type="http://schemas.openxmlformats.org/officeDocument/2006/relationships/tags" Target="../tags/tag139.xml"/><Relationship Id="rId127" Type="http://schemas.openxmlformats.org/officeDocument/2006/relationships/tags" Target="../tags/tag147.xml"/><Relationship Id="rId10" Type="http://schemas.openxmlformats.org/officeDocument/2006/relationships/tags" Target="../tags/tag30.xml"/><Relationship Id="rId31" Type="http://schemas.openxmlformats.org/officeDocument/2006/relationships/tags" Target="../tags/tag51.xml"/><Relationship Id="rId44" Type="http://schemas.openxmlformats.org/officeDocument/2006/relationships/tags" Target="../tags/tag64.xml"/><Relationship Id="rId52" Type="http://schemas.openxmlformats.org/officeDocument/2006/relationships/tags" Target="../tags/tag72.xml"/><Relationship Id="rId60" Type="http://schemas.openxmlformats.org/officeDocument/2006/relationships/tags" Target="../tags/tag80.xml"/><Relationship Id="rId65" Type="http://schemas.openxmlformats.org/officeDocument/2006/relationships/tags" Target="../tags/tag85.xml"/><Relationship Id="rId73" Type="http://schemas.openxmlformats.org/officeDocument/2006/relationships/tags" Target="../tags/tag93.xml"/><Relationship Id="rId78" Type="http://schemas.openxmlformats.org/officeDocument/2006/relationships/tags" Target="../tags/tag98.xml"/><Relationship Id="rId81" Type="http://schemas.openxmlformats.org/officeDocument/2006/relationships/tags" Target="../tags/tag101.xml"/><Relationship Id="rId86" Type="http://schemas.openxmlformats.org/officeDocument/2006/relationships/tags" Target="../tags/tag106.xml"/><Relationship Id="rId94" Type="http://schemas.openxmlformats.org/officeDocument/2006/relationships/tags" Target="../tags/tag114.xml"/><Relationship Id="rId99" Type="http://schemas.openxmlformats.org/officeDocument/2006/relationships/tags" Target="../tags/tag119.xml"/><Relationship Id="rId101" Type="http://schemas.openxmlformats.org/officeDocument/2006/relationships/tags" Target="../tags/tag121.xml"/><Relationship Id="rId122" Type="http://schemas.openxmlformats.org/officeDocument/2006/relationships/tags" Target="../tags/tag142.xml"/><Relationship Id="rId130" Type="http://schemas.openxmlformats.org/officeDocument/2006/relationships/tags" Target="../tags/tag150.xml"/><Relationship Id="rId135" Type="http://schemas.openxmlformats.org/officeDocument/2006/relationships/tags" Target="../tags/tag155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9" Type="http://schemas.openxmlformats.org/officeDocument/2006/relationships/tags" Target="../tags/tag59.xml"/><Relationship Id="rId109" Type="http://schemas.openxmlformats.org/officeDocument/2006/relationships/tags" Target="../tags/tag129.xml"/><Relationship Id="rId34" Type="http://schemas.openxmlformats.org/officeDocument/2006/relationships/tags" Target="../tags/tag54.xml"/><Relationship Id="rId50" Type="http://schemas.openxmlformats.org/officeDocument/2006/relationships/tags" Target="../tags/tag70.xml"/><Relationship Id="rId55" Type="http://schemas.openxmlformats.org/officeDocument/2006/relationships/tags" Target="../tags/tag75.xml"/><Relationship Id="rId76" Type="http://schemas.openxmlformats.org/officeDocument/2006/relationships/tags" Target="../tags/tag96.xml"/><Relationship Id="rId97" Type="http://schemas.openxmlformats.org/officeDocument/2006/relationships/tags" Target="../tags/tag117.xml"/><Relationship Id="rId104" Type="http://schemas.openxmlformats.org/officeDocument/2006/relationships/tags" Target="../tags/tag124.xml"/><Relationship Id="rId120" Type="http://schemas.openxmlformats.org/officeDocument/2006/relationships/tags" Target="../tags/tag140.xml"/><Relationship Id="rId125" Type="http://schemas.openxmlformats.org/officeDocument/2006/relationships/tags" Target="../tags/tag145.xml"/><Relationship Id="rId141" Type="http://schemas.openxmlformats.org/officeDocument/2006/relationships/slideLayout" Target="../slideLayouts/slideLayout16.xml"/><Relationship Id="rId7" Type="http://schemas.openxmlformats.org/officeDocument/2006/relationships/tags" Target="../tags/tag27.xml"/><Relationship Id="rId71" Type="http://schemas.openxmlformats.org/officeDocument/2006/relationships/tags" Target="../tags/tag91.xml"/><Relationship Id="rId92" Type="http://schemas.openxmlformats.org/officeDocument/2006/relationships/tags" Target="../tags/tag112.xml"/><Relationship Id="rId2" Type="http://schemas.openxmlformats.org/officeDocument/2006/relationships/tags" Target="../tags/tag22.xml"/><Relationship Id="rId29" Type="http://schemas.openxmlformats.org/officeDocument/2006/relationships/tags" Target="../tags/tag49.xml"/><Relationship Id="rId24" Type="http://schemas.openxmlformats.org/officeDocument/2006/relationships/tags" Target="../tags/tag44.xml"/><Relationship Id="rId40" Type="http://schemas.openxmlformats.org/officeDocument/2006/relationships/tags" Target="../tags/tag60.xml"/><Relationship Id="rId45" Type="http://schemas.openxmlformats.org/officeDocument/2006/relationships/tags" Target="../tags/tag65.xml"/><Relationship Id="rId66" Type="http://schemas.openxmlformats.org/officeDocument/2006/relationships/tags" Target="../tags/tag86.xml"/><Relationship Id="rId87" Type="http://schemas.openxmlformats.org/officeDocument/2006/relationships/tags" Target="../tags/tag107.xml"/><Relationship Id="rId110" Type="http://schemas.openxmlformats.org/officeDocument/2006/relationships/tags" Target="../tags/tag130.xml"/><Relationship Id="rId115" Type="http://schemas.openxmlformats.org/officeDocument/2006/relationships/tags" Target="../tags/tag135.xml"/><Relationship Id="rId131" Type="http://schemas.openxmlformats.org/officeDocument/2006/relationships/tags" Target="../tags/tag151.xml"/><Relationship Id="rId136" Type="http://schemas.openxmlformats.org/officeDocument/2006/relationships/tags" Target="../tags/tag156.xml"/><Relationship Id="rId61" Type="http://schemas.openxmlformats.org/officeDocument/2006/relationships/tags" Target="../tags/tag81.xml"/><Relationship Id="rId82" Type="http://schemas.openxmlformats.org/officeDocument/2006/relationships/tags" Target="../tags/tag102.xml"/><Relationship Id="rId19" Type="http://schemas.openxmlformats.org/officeDocument/2006/relationships/tags" Target="../tags/tag39.xml"/><Relationship Id="rId14" Type="http://schemas.openxmlformats.org/officeDocument/2006/relationships/tags" Target="../tags/tag34.xml"/><Relationship Id="rId30" Type="http://schemas.openxmlformats.org/officeDocument/2006/relationships/tags" Target="../tags/tag50.xml"/><Relationship Id="rId35" Type="http://schemas.openxmlformats.org/officeDocument/2006/relationships/tags" Target="../tags/tag55.xml"/><Relationship Id="rId56" Type="http://schemas.openxmlformats.org/officeDocument/2006/relationships/tags" Target="../tags/tag76.xml"/><Relationship Id="rId77" Type="http://schemas.openxmlformats.org/officeDocument/2006/relationships/tags" Target="../tags/tag97.xml"/><Relationship Id="rId100" Type="http://schemas.openxmlformats.org/officeDocument/2006/relationships/tags" Target="../tags/tag120.xml"/><Relationship Id="rId105" Type="http://schemas.openxmlformats.org/officeDocument/2006/relationships/tags" Target="../tags/tag125.xml"/><Relationship Id="rId126" Type="http://schemas.openxmlformats.org/officeDocument/2006/relationships/tags" Target="../tags/tag1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1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7.jpe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28.pn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9.png"/><Relationship Id="rId7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28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Samen met het 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867894"/>
            <a:ext cx="8063856" cy="648072"/>
          </a:xfrm>
        </p:spPr>
        <p:txBody>
          <a:bodyPr/>
          <a:lstStyle/>
          <a:p>
            <a:pPr lvl="0"/>
            <a:r>
              <a:rPr lang="nl-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Samen het digitale tijdperk in!</a:t>
            </a:r>
            <a:br>
              <a:rPr lang="nl-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800" dirty="0">
              <a:solidFill>
                <a:prstClr val="black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33648" cy="84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786" y="1"/>
            <a:ext cx="4081214" cy="696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31590"/>
            <a:ext cx="446449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093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3" name="Content Placeholder 3"/>
          <p:cNvSpPr txBox="1">
            <a:spLocks/>
          </p:cNvSpPr>
          <p:nvPr/>
        </p:nvSpPr>
        <p:spPr>
          <a:xfrm>
            <a:off x="1547664" y="339502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Management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5" name="Picture 6" descr="Gerelateerde afbeeldi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>
            <p:custDataLst>
              <p:tags r:id="rId1"/>
            </p:custDataLst>
          </p:nvPr>
        </p:nvGrpSpPr>
        <p:grpSpPr>
          <a:xfrm>
            <a:off x="251520" y="1203598"/>
            <a:ext cx="2381739" cy="2395272"/>
            <a:chOff x="652046" y="568248"/>
            <a:chExt cx="2452337" cy="2466272"/>
          </a:xfrm>
        </p:grpSpPr>
        <p:pic>
          <p:nvPicPr>
            <p:cNvPr id="67" name="Picture 66" descr="Forrester CCM wave 2016.tif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605" t="6406" r="1901" b="6206"/>
            <a:stretch>
              <a:fillRect/>
            </a:stretch>
          </p:blipFill>
          <p:spPr>
            <a:xfrm>
              <a:off x="652046" y="568248"/>
              <a:ext cx="2452337" cy="2466272"/>
            </a:xfrm>
            <a:prstGeom prst="rect">
              <a:avLst/>
            </a:prstGeom>
          </p:spPr>
        </p:pic>
        <p:sp>
          <p:nvSpPr>
            <p:cNvPr id="68" name="Freeform 458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2553046" y="649297"/>
              <a:ext cx="311867" cy="504818"/>
            </a:xfrm>
            <a:custGeom>
              <a:avLst/>
              <a:gdLst>
                <a:gd name="T0" fmla="*/ 102 w 102"/>
                <a:gd name="T1" fmla="*/ 51 h 177"/>
                <a:gd name="T2" fmla="*/ 51 w 102"/>
                <a:gd name="T3" fmla="*/ 0 h 177"/>
                <a:gd name="T4" fmla="*/ 0 w 102"/>
                <a:gd name="T5" fmla="*/ 51 h 177"/>
                <a:gd name="T6" fmla="*/ 9 w 102"/>
                <a:gd name="T7" fmla="*/ 82 h 177"/>
                <a:gd name="T8" fmla="*/ 51 w 102"/>
                <a:gd name="T9" fmla="*/ 177 h 177"/>
                <a:gd name="T10" fmla="*/ 92 w 102"/>
                <a:gd name="T11" fmla="*/ 82 h 177"/>
                <a:gd name="T12" fmla="*/ 102 w 102"/>
                <a:gd name="T13" fmla="*/ 51 h 177"/>
                <a:gd name="T14" fmla="*/ 51 w 102"/>
                <a:gd name="T15" fmla="*/ 78 h 177"/>
                <a:gd name="T16" fmla="*/ 24 w 102"/>
                <a:gd name="T17" fmla="*/ 51 h 177"/>
                <a:gd name="T18" fmla="*/ 51 w 102"/>
                <a:gd name="T19" fmla="*/ 24 h 177"/>
                <a:gd name="T20" fmla="*/ 78 w 102"/>
                <a:gd name="T21" fmla="*/ 51 h 177"/>
                <a:gd name="T22" fmla="*/ 51 w 102"/>
                <a:gd name="T23" fmla="*/ 7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77">
                  <a:moveTo>
                    <a:pt x="102" y="51"/>
                  </a:moveTo>
                  <a:cubicBezTo>
                    <a:pt x="102" y="23"/>
                    <a:pt x="79" y="0"/>
                    <a:pt x="51" y="0"/>
                  </a:cubicBezTo>
                  <a:cubicBezTo>
                    <a:pt x="22" y="0"/>
                    <a:pt x="0" y="23"/>
                    <a:pt x="0" y="51"/>
                  </a:cubicBezTo>
                  <a:cubicBezTo>
                    <a:pt x="0" y="62"/>
                    <a:pt x="4" y="72"/>
                    <a:pt x="9" y="82"/>
                  </a:cubicBezTo>
                  <a:cubicBezTo>
                    <a:pt x="13" y="88"/>
                    <a:pt x="42" y="150"/>
                    <a:pt x="51" y="177"/>
                  </a:cubicBezTo>
                  <a:cubicBezTo>
                    <a:pt x="59" y="150"/>
                    <a:pt x="88" y="88"/>
                    <a:pt x="92" y="82"/>
                  </a:cubicBezTo>
                  <a:cubicBezTo>
                    <a:pt x="97" y="72"/>
                    <a:pt x="102" y="62"/>
                    <a:pt x="102" y="51"/>
                  </a:cubicBezTo>
                  <a:close/>
                  <a:moveTo>
                    <a:pt x="51" y="78"/>
                  </a:moveTo>
                  <a:cubicBezTo>
                    <a:pt x="36" y="78"/>
                    <a:pt x="24" y="66"/>
                    <a:pt x="24" y="51"/>
                  </a:cubicBezTo>
                  <a:cubicBezTo>
                    <a:pt x="24" y="36"/>
                    <a:pt x="36" y="24"/>
                    <a:pt x="51" y="24"/>
                  </a:cubicBezTo>
                  <a:cubicBezTo>
                    <a:pt x="66" y="24"/>
                    <a:pt x="78" y="36"/>
                    <a:pt x="78" y="51"/>
                  </a:cubicBezTo>
                  <a:cubicBezTo>
                    <a:pt x="78" y="66"/>
                    <a:pt x="66" y="78"/>
                    <a:pt x="51" y="78"/>
                  </a:cubicBezTo>
                  <a:close/>
                </a:path>
              </a:pathLst>
            </a:custGeom>
            <a:solidFill>
              <a:schemeClr val="accent5"/>
            </a:solidFill>
            <a:ln w="19050" cmpd="sng">
              <a:solidFill>
                <a:schemeClr val="bg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</p:grpSp>
      <p:pic>
        <p:nvPicPr>
          <p:cNvPr id="91" name="Picture 9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31605"/>
            <a:ext cx="2512211" cy="2621437"/>
          </a:xfrm>
          <a:prstGeom prst="rect">
            <a:avLst/>
          </a:prstGeom>
        </p:spPr>
      </p:pic>
      <p:sp>
        <p:nvSpPr>
          <p:cNvPr id="93" name="Freeform 458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7231703" y="2687110"/>
            <a:ext cx="302888" cy="490285"/>
          </a:xfrm>
          <a:custGeom>
            <a:avLst/>
            <a:gdLst>
              <a:gd name="T0" fmla="*/ 102 w 102"/>
              <a:gd name="T1" fmla="*/ 51 h 177"/>
              <a:gd name="T2" fmla="*/ 51 w 102"/>
              <a:gd name="T3" fmla="*/ 0 h 177"/>
              <a:gd name="T4" fmla="*/ 0 w 102"/>
              <a:gd name="T5" fmla="*/ 51 h 177"/>
              <a:gd name="T6" fmla="*/ 9 w 102"/>
              <a:gd name="T7" fmla="*/ 82 h 177"/>
              <a:gd name="T8" fmla="*/ 51 w 102"/>
              <a:gd name="T9" fmla="*/ 177 h 177"/>
              <a:gd name="T10" fmla="*/ 92 w 102"/>
              <a:gd name="T11" fmla="*/ 82 h 177"/>
              <a:gd name="T12" fmla="*/ 102 w 102"/>
              <a:gd name="T13" fmla="*/ 51 h 177"/>
              <a:gd name="T14" fmla="*/ 51 w 102"/>
              <a:gd name="T15" fmla="*/ 78 h 177"/>
              <a:gd name="T16" fmla="*/ 24 w 102"/>
              <a:gd name="T17" fmla="*/ 51 h 177"/>
              <a:gd name="T18" fmla="*/ 51 w 102"/>
              <a:gd name="T19" fmla="*/ 24 h 177"/>
              <a:gd name="T20" fmla="*/ 78 w 102"/>
              <a:gd name="T21" fmla="*/ 51 h 177"/>
              <a:gd name="T22" fmla="*/ 51 w 102"/>
              <a:gd name="T23" fmla="*/ 78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77">
                <a:moveTo>
                  <a:pt x="102" y="51"/>
                </a:moveTo>
                <a:cubicBezTo>
                  <a:pt x="102" y="23"/>
                  <a:pt x="79" y="0"/>
                  <a:pt x="51" y="0"/>
                </a:cubicBezTo>
                <a:cubicBezTo>
                  <a:pt x="22" y="0"/>
                  <a:pt x="0" y="23"/>
                  <a:pt x="0" y="51"/>
                </a:cubicBezTo>
                <a:cubicBezTo>
                  <a:pt x="0" y="62"/>
                  <a:pt x="4" y="72"/>
                  <a:pt x="9" y="82"/>
                </a:cubicBezTo>
                <a:cubicBezTo>
                  <a:pt x="13" y="88"/>
                  <a:pt x="42" y="150"/>
                  <a:pt x="51" y="177"/>
                </a:cubicBezTo>
                <a:cubicBezTo>
                  <a:pt x="59" y="150"/>
                  <a:pt x="88" y="88"/>
                  <a:pt x="92" y="82"/>
                </a:cubicBezTo>
                <a:cubicBezTo>
                  <a:pt x="97" y="72"/>
                  <a:pt x="102" y="62"/>
                  <a:pt x="102" y="51"/>
                </a:cubicBezTo>
                <a:close/>
                <a:moveTo>
                  <a:pt x="51" y="78"/>
                </a:moveTo>
                <a:cubicBezTo>
                  <a:pt x="36" y="78"/>
                  <a:pt x="24" y="66"/>
                  <a:pt x="24" y="51"/>
                </a:cubicBezTo>
                <a:cubicBezTo>
                  <a:pt x="24" y="36"/>
                  <a:pt x="36" y="24"/>
                  <a:pt x="51" y="24"/>
                </a:cubicBezTo>
                <a:cubicBezTo>
                  <a:pt x="66" y="24"/>
                  <a:pt x="78" y="36"/>
                  <a:pt x="78" y="51"/>
                </a:cubicBezTo>
                <a:cubicBezTo>
                  <a:pt x="78" y="66"/>
                  <a:pt x="66" y="78"/>
                  <a:pt x="51" y="78"/>
                </a:cubicBezTo>
                <a:close/>
              </a:path>
            </a:pathLst>
          </a:custGeom>
          <a:solidFill>
            <a:schemeClr val="accent5"/>
          </a:solidFill>
          <a:ln w="19050" cmpd="sng">
            <a:solidFill>
              <a:schemeClr val="bg2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</a:lstStyle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fr-CH" sz="1800" b="0" i="0" normalizeH="0" noProof="0"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3723878"/>
            <a:ext cx="4572000" cy="58054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514350">
              <a:lnSpc>
                <a:spcPct val="94000"/>
              </a:lnSpc>
              <a:spcBef>
                <a:spcPts val="562"/>
              </a:spcBef>
              <a:spcAft>
                <a:spcPts val="112"/>
              </a:spcAft>
              <a:defRPr kumimoji="0" sz="1125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B0B0B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pPr>
            <a:r>
              <a:rPr lang="en-US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B0B0B"/>
                </a:solidFill>
                <a:sym typeface="Wingdings"/>
              </a:rPr>
              <a:t>Named a Leader in the 2017 Gartner Magic Quadrant for Customer Communications Management software, 4 years in a row. </a:t>
            </a:r>
          </a:p>
        </p:txBody>
      </p:sp>
    </p:spTree>
    <p:extLst>
      <p:ext uri="{BB962C8B-B14F-4D97-AF65-F5344CB8AC3E}">
        <p14:creationId xmlns:p14="http://schemas.microsoft.com/office/powerpoint/2010/main" val="3691920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47664" y="934023"/>
            <a:ext cx="360040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7F557D"/>
                </a:solidFill>
              </a:rPr>
              <a:t>Risio</a:t>
            </a:r>
            <a:r>
              <a:rPr lang="en-US" sz="1050" b="1" dirty="0">
                <a:solidFill>
                  <a:srgbClr val="7F557D"/>
                </a:solidFill>
              </a:rPr>
              <a:t> </a:t>
            </a:r>
            <a:r>
              <a:rPr lang="en-US" sz="1050" b="1" dirty="0" err="1">
                <a:solidFill>
                  <a:srgbClr val="7F557D"/>
                </a:solidFill>
              </a:rPr>
              <a:t>reductie</a:t>
            </a:r>
            <a:endParaRPr lang="en-US" sz="1050" b="1" dirty="0">
              <a:solidFill>
                <a:srgbClr val="7F557D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3" y="915606"/>
            <a:ext cx="303839" cy="360000"/>
          </a:xfrm>
          <a:prstGeom prst="rect">
            <a:avLst/>
          </a:prstGeom>
          <a:noFill/>
        </p:spPr>
      </p:pic>
      <p:cxnSp>
        <p:nvCxnSpPr>
          <p:cNvPr id="24" name="Straight Connector 23"/>
          <p:cNvCxnSpPr/>
          <p:nvPr/>
        </p:nvCxnSpPr>
        <p:spPr>
          <a:xfrm>
            <a:off x="5136775" y="843557"/>
            <a:ext cx="0" cy="382492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47664" y="2643758"/>
            <a:ext cx="7344815" cy="407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48063" y="934023"/>
            <a:ext cx="374441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2D2D64"/>
                </a:solidFill>
              </a:rPr>
              <a:t>Persoonlijk</a:t>
            </a:r>
            <a:r>
              <a:rPr lang="en-US" sz="1050" b="1" dirty="0">
                <a:solidFill>
                  <a:srgbClr val="2D2D64"/>
                </a:solidFill>
              </a:rPr>
              <a:t>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9194" y="915605"/>
            <a:ext cx="473285" cy="36000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1547663" y="4264769"/>
            <a:ext cx="360040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53ABAA"/>
                </a:solidFill>
              </a:rPr>
              <a:t>Omzet</a:t>
            </a:r>
            <a:r>
              <a:rPr lang="en-US" sz="1050" b="1" dirty="0">
                <a:solidFill>
                  <a:srgbClr val="53ABAA"/>
                </a:solidFill>
              </a:rPr>
              <a:t> </a:t>
            </a:r>
            <a:r>
              <a:rPr lang="en-US" sz="1050" b="1" dirty="0" err="1">
                <a:solidFill>
                  <a:srgbClr val="53ABAA"/>
                </a:solidFill>
              </a:rPr>
              <a:t>verhogend</a:t>
            </a:r>
            <a:endParaRPr lang="en-US" sz="1050" b="1" dirty="0">
              <a:solidFill>
                <a:srgbClr val="53ABAA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3" y="4227934"/>
            <a:ext cx="407520" cy="360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148063" y="4264769"/>
            <a:ext cx="374441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EA5441"/>
                </a:solidFill>
              </a:rPr>
              <a:t>Kosten</a:t>
            </a:r>
            <a:r>
              <a:rPr lang="en-US" sz="1050" b="1" dirty="0">
                <a:solidFill>
                  <a:srgbClr val="EA5441"/>
                </a:solidFill>
              </a:rPr>
              <a:t> </a:t>
            </a:r>
            <a:r>
              <a:rPr lang="en-US" sz="1050" b="1" dirty="0" err="1">
                <a:solidFill>
                  <a:srgbClr val="EA5441"/>
                </a:solidFill>
              </a:rPr>
              <a:t>controle</a:t>
            </a:r>
            <a:endParaRPr lang="en-US" sz="1050" b="1" dirty="0">
              <a:solidFill>
                <a:srgbClr val="EA5441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480" y="4227934"/>
            <a:ext cx="395999" cy="3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19" y="1419742"/>
            <a:ext cx="2361791" cy="923330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Volledig automatisch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Aangetekend versturen/mailen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Closed loop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Juiste bijlage toevoegen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Wettelijke regelgeving (JDPR)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51719" y="3003918"/>
            <a:ext cx="2927652" cy="923330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Juiste kanaalkeuze 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Aangetekend mailen 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Snelheid proces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Klant aanspreken in eigen taal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Op juiste moment document aanbieden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76794" y="1419742"/>
            <a:ext cx="2680789" cy="923330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Multi-channel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Omni-channel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Commmunicatiekanaal van de klant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Personaliseren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76792" y="3003915"/>
            <a:ext cx="3235428" cy="123110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Documenten samenvoegen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Minder printen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Keuze verzendoptie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Lagere kosten voorbedrukt paperzending 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Lagere kosten implementatie nieuw kanaal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Direct Archiveren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</p:txBody>
      </p:sp>
      <p:pic>
        <p:nvPicPr>
          <p:cNvPr id="18" name="Picture 2" descr="http://patrontechnology.com/wp-content/uploads/2015/03/workflow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29" r="5615"/>
          <a:stretch/>
        </p:blipFill>
        <p:spPr bwMode="auto">
          <a:xfrm>
            <a:off x="107504" y="1951778"/>
            <a:ext cx="1537316" cy="151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3"/>
          <p:cNvSpPr txBox="1">
            <a:spLocks/>
          </p:cNvSpPr>
          <p:nvPr/>
        </p:nvSpPr>
        <p:spPr>
          <a:xfrm>
            <a:off x="1547664" y="339502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Management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6" descr="Gerelateerde afbeeldi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209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2337150" y="1784655"/>
            <a:ext cx="3901538" cy="2656728"/>
            <a:chOff x="2370967" y="1767128"/>
            <a:chExt cx="3901538" cy="2656728"/>
          </a:xfrm>
        </p:grpSpPr>
        <p:cxnSp>
          <p:nvCxnSpPr>
            <p:cNvPr id="41" name="Straight Arrow Connector 40"/>
            <p:cNvCxnSpPr/>
            <p:nvPr/>
          </p:nvCxnSpPr>
          <p:spPr>
            <a:xfrm flipV="1">
              <a:off x="3955454" y="2619415"/>
              <a:ext cx="616730" cy="552789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16" idx="3"/>
            </p:cNvCxnSpPr>
            <p:nvPr/>
          </p:nvCxnSpPr>
          <p:spPr>
            <a:xfrm>
              <a:off x="3955454" y="3316230"/>
              <a:ext cx="705707" cy="701205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2843808" y="3199901"/>
              <a:ext cx="823517" cy="845555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789520" y="2678226"/>
              <a:ext cx="963522" cy="687913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Image 43" descr="Datamanagement_coral-144dpi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70967" y="2331684"/>
              <a:ext cx="393720" cy="406421"/>
            </a:xfrm>
            <a:prstGeom prst="rect">
              <a:avLst/>
            </a:prstGeom>
          </p:spPr>
        </p:pic>
        <p:pic>
          <p:nvPicPr>
            <p:cNvPr id="20" name="Image 46" descr="Datamanagement_turquoise-144dpi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0967" y="3842246"/>
              <a:ext cx="393720" cy="406421"/>
            </a:xfrm>
            <a:prstGeom prst="rect">
              <a:avLst/>
            </a:prstGeom>
          </p:spPr>
        </p:pic>
        <p:pic>
          <p:nvPicPr>
            <p:cNvPr id="21" name="Image 127" descr="Whitepaper_coral-144dpi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1161" y="2212994"/>
              <a:ext cx="317516" cy="406421"/>
            </a:xfrm>
            <a:prstGeom prst="rect">
              <a:avLst/>
            </a:prstGeom>
          </p:spPr>
        </p:pic>
        <p:pic>
          <p:nvPicPr>
            <p:cNvPr id="22" name="Image 130" descr="Whitepaper_turquoise-144dpi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98339" y="4017435"/>
              <a:ext cx="317516" cy="406421"/>
            </a:xfrm>
            <a:prstGeom prst="rect">
              <a:avLst/>
            </a:prstGeom>
          </p:spPr>
        </p:pic>
        <p:pic>
          <p:nvPicPr>
            <p:cNvPr id="23" name="Image 130" descr="Whitepaper_turquoise-144dpi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77716" y="2083361"/>
              <a:ext cx="317516" cy="406421"/>
            </a:xfrm>
            <a:prstGeom prst="rect">
              <a:avLst/>
            </a:prstGeom>
          </p:spPr>
        </p:pic>
        <p:pic>
          <p:nvPicPr>
            <p:cNvPr id="24" name="Image 129" descr="Whitepaper_green-144dpi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12264" y="3923814"/>
              <a:ext cx="317516" cy="406421"/>
            </a:xfrm>
            <a:prstGeom prst="rect">
              <a:avLst/>
            </a:prstGeom>
          </p:spPr>
        </p:pic>
        <p:pic>
          <p:nvPicPr>
            <p:cNvPr id="26" name="Image 59" descr="FolderOpen_coral-144dpi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6377" y="2221895"/>
              <a:ext cx="546128" cy="406421"/>
            </a:xfrm>
            <a:prstGeom prst="rect">
              <a:avLst/>
            </a:prstGeom>
          </p:spPr>
        </p:pic>
        <p:pic>
          <p:nvPicPr>
            <p:cNvPr id="27" name="Image 61" descr="FolderOpen_green-144dpi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26377" y="1767128"/>
              <a:ext cx="546128" cy="406421"/>
            </a:xfrm>
            <a:prstGeom prst="rect">
              <a:avLst/>
            </a:prstGeom>
          </p:spPr>
        </p:pic>
        <p:pic>
          <p:nvPicPr>
            <p:cNvPr id="3075" name="Picture 3" descr="C:\Opslag\Presentaties\NeopostResources\Icons\Email\Email_green-72dpi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8977" y="4017435"/>
              <a:ext cx="406400" cy="40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0" name="Straight Arrow Connector 39"/>
            <p:cNvCxnSpPr/>
            <p:nvPr/>
          </p:nvCxnSpPr>
          <p:spPr>
            <a:xfrm>
              <a:off x="5244616" y="4220635"/>
              <a:ext cx="481761" cy="1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5170359" y="2416204"/>
              <a:ext cx="481761" cy="11113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Arrow Connector 27"/>
          <p:cNvCxnSpPr/>
          <p:nvPr/>
        </p:nvCxnSpPr>
        <p:spPr>
          <a:xfrm>
            <a:off x="2789520" y="1131590"/>
            <a:ext cx="4680520" cy="0"/>
          </a:xfrm>
          <a:prstGeom prst="straightConnector1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45" descr="Datamanagement_green-144dpi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39752" y="873180"/>
            <a:ext cx="393720" cy="4064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08980"/>
            <a:ext cx="406493" cy="406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age 129" descr="Whitepaper_green-144dp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873180"/>
            <a:ext cx="317516" cy="4064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Image 85" descr="Printonenvelop_green-144dpi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524328" y="873180"/>
            <a:ext cx="488975" cy="406421"/>
          </a:xfrm>
          <a:prstGeom prst="rect">
            <a:avLst/>
          </a:prstGeom>
        </p:spPr>
      </p:pic>
      <p:pic>
        <p:nvPicPr>
          <p:cNvPr id="9" name="Image 113" descr="Users-Group_green-144dpi.png"/>
          <p:cNvPicPr>
            <a:picLocks noChangeAspect="1"/>
          </p:cNvPicPr>
          <p:nvPr/>
        </p:nvPicPr>
        <p:blipFill>
          <a:blip r:embed="rId13" cstate="print"/>
          <a:srcRect t="-35435"/>
          <a:stretch>
            <a:fillRect/>
          </a:stretch>
        </p:blipFill>
        <p:spPr>
          <a:xfrm>
            <a:off x="6516216" y="766819"/>
            <a:ext cx="552478" cy="55043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61" name="Group 60"/>
          <p:cNvGrpSpPr/>
          <p:nvPr/>
        </p:nvGrpSpPr>
        <p:grpSpPr>
          <a:xfrm>
            <a:off x="2370967" y="2969003"/>
            <a:ext cx="5714528" cy="733363"/>
            <a:chOff x="2370967" y="2969003"/>
            <a:chExt cx="5714528" cy="733363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2843808" y="3258969"/>
              <a:ext cx="4680520" cy="0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age 45" descr="Datamanagement_green-144dpi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70967" y="3040975"/>
              <a:ext cx="393720" cy="40642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184" y="3040975"/>
              <a:ext cx="406493" cy="40649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3" name="Image 129" descr="Whitepaper_green-144dpi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24312" y="3041011"/>
              <a:ext cx="317516" cy="40642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Image 85" descr="Printonenvelop_green-144dpi.pn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96520" y="3041011"/>
              <a:ext cx="488975" cy="40642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6" name="Image 117" descr="Video_green-144dpi.pn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91880" y="3113019"/>
              <a:ext cx="463574" cy="40642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3074" name="Picture 2" descr="C:\Opslag\Presentaties\NeopostResources\Icons\Tracking\Tracking_green-72dpi.pn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4994" y="2969003"/>
              <a:ext cx="393700" cy="4064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TextBox 16"/>
            <p:cNvSpPr txBox="1"/>
            <p:nvPr/>
          </p:nvSpPr>
          <p:spPr>
            <a:xfrm>
              <a:off x="3291619" y="3517700"/>
              <a:ext cx="864096" cy="184666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nl-NL" sz="1200" b="1" dirty="0">
                  <a:solidFill>
                    <a:schemeClr val="tx2"/>
                  </a:solidFill>
                </a:rPr>
                <a:t>OMS500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8047302" y="4964402"/>
            <a:ext cx="108012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8" name="Group 17"/>
          <p:cNvGrpSpPr/>
          <p:nvPr/>
        </p:nvGrpSpPr>
        <p:grpSpPr>
          <a:xfrm>
            <a:off x="1416150" y="2507309"/>
            <a:ext cx="2075730" cy="1312639"/>
            <a:chOff x="1403648" y="2521939"/>
            <a:chExt cx="2075730" cy="1312639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090179" y="2697681"/>
              <a:ext cx="1376697" cy="561288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2013663" y="3307357"/>
              <a:ext cx="1465715" cy="354457"/>
            </a:xfrm>
            <a:prstGeom prst="straightConnector1">
              <a:avLst/>
            </a:prstGeom>
            <a:ln w="635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3428085"/>
              <a:ext cx="406493" cy="40649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521939"/>
              <a:ext cx="711535" cy="290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" name="Content Placeholder 3"/>
          <p:cNvSpPr txBox="1">
            <a:spLocks/>
          </p:cNvSpPr>
          <p:nvPr/>
        </p:nvSpPr>
        <p:spPr>
          <a:xfrm>
            <a:off x="1547664" y="339501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" name="Picture 8" descr="Afbeeldingsresultaat voor proces digitaal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008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76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Mailassembly_darkgreen-144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243963"/>
            <a:ext cx="450873" cy="406421"/>
          </a:xfrm>
          <a:prstGeom prst="rect">
            <a:avLst/>
          </a:prstGeom>
        </p:spPr>
      </p:pic>
      <p:pic>
        <p:nvPicPr>
          <p:cNvPr id="5" name="Image 7" descr="Whitepaper_darkgreen-144dp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108059"/>
            <a:ext cx="317516" cy="406421"/>
          </a:xfrm>
          <a:prstGeom prst="rect">
            <a:avLst/>
          </a:prstGeom>
        </p:spPr>
      </p:pic>
      <p:pic>
        <p:nvPicPr>
          <p:cNvPr id="6" name="Image 8" descr="Copy_darkgreen-144dp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3900147"/>
            <a:ext cx="336567" cy="406421"/>
          </a:xfrm>
          <a:prstGeom prst="rect">
            <a:avLst/>
          </a:prstGeom>
        </p:spPr>
      </p:pic>
      <p:pic>
        <p:nvPicPr>
          <p:cNvPr id="7" name="Image 9" descr="Documentoutput_darkgreen-144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50428" y="3082432"/>
            <a:ext cx="317516" cy="406421"/>
          </a:xfrm>
          <a:prstGeom prst="rect">
            <a:avLst/>
          </a:prstGeom>
        </p:spPr>
      </p:pic>
      <p:pic>
        <p:nvPicPr>
          <p:cNvPr id="8" name="Image 10" descr="barcode.png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98563" y="2146328"/>
            <a:ext cx="216024" cy="216024"/>
          </a:xfrm>
          <a:prstGeom prst="rect">
            <a:avLst/>
          </a:prstGeom>
        </p:spPr>
      </p:pic>
      <p:pic>
        <p:nvPicPr>
          <p:cNvPr id="9" name="Image 11" descr="Graphic-PFS_darkgreen-144dp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15304" y="3272829"/>
            <a:ext cx="371291" cy="440050"/>
          </a:xfrm>
          <a:prstGeom prst="rect">
            <a:avLst/>
          </a:prstGeom>
        </p:spPr>
      </p:pic>
      <p:pic>
        <p:nvPicPr>
          <p:cNvPr id="10" name="Image 12" descr="Copy_darkgreen-144dpi.png"/>
          <p:cNvPicPr>
            <a:picLocks noChangeAspect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38777" y="2650384"/>
            <a:ext cx="336567" cy="406421"/>
          </a:xfrm>
          <a:prstGeom prst="rect">
            <a:avLst/>
          </a:prstGeom>
        </p:spPr>
      </p:pic>
      <p:pic>
        <p:nvPicPr>
          <p:cNvPr id="11" name="Image 14" descr="Documentprofiles_darkgreen-144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87312" y="3946528"/>
            <a:ext cx="298465" cy="406421"/>
          </a:xfrm>
          <a:prstGeom prst="rect">
            <a:avLst/>
          </a:prstGeom>
        </p:spPr>
      </p:pic>
      <p:pic>
        <p:nvPicPr>
          <p:cNvPr id="12" name="Image 15" descr="Calendar_darkgreen-144dpi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20272" y="3082432"/>
            <a:ext cx="450873" cy="406421"/>
          </a:xfrm>
          <a:prstGeom prst="rect">
            <a:avLst/>
          </a:prstGeom>
        </p:spPr>
      </p:pic>
      <p:pic>
        <p:nvPicPr>
          <p:cNvPr id="13" name="Image 16" descr="Datamanagement_darkgreen-144dpi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020331" y="3185369"/>
            <a:ext cx="393720" cy="406421"/>
          </a:xfrm>
          <a:prstGeom prst="rect">
            <a:avLst/>
          </a:prstGeom>
        </p:spPr>
      </p:pic>
      <p:pic>
        <p:nvPicPr>
          <p:cNvPr id="15" name="Image 18" descr="Print_darkgreen-144dpi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005667" y="1837542"/>
            <a:ext cx="406421" cy="406421"/>
          </a:xfrm>
          <a:prstGeom prst="rect">
            <a:avLst/>
          </a:prstGeom>
        </p:spPr>
      </p:pic>
      <p:pic>
        <p:nvPicPr>
          <p:cNvPr id="16" name="Image 19" descr="Email_darkgreen-144dpi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028384" y="2604003"/>
            <a:ext cx="360040" cy="360040"/>
          </a:xfrm>
          <a:prstGeom prst="rect">
            <a:avLst/>
          </a:prstGeom>
        </p:spPr>
      </p:pic>
      <p:pic>
        <p:nvPicPr>
          <p:cNvPr id="17" name="Image 20" descr="Copy_darkgreen-144dp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727694"/>
            <a:ext cx="336567" cy="406421"/>
          </a:xfrm>
          <a:prstGeom prst="rect">
            <a:avLst/>
          </a:prstGeom>
        </p:spPr>
      </p:pic>
      <p:pic>
        <p:nvPicPr>
          <p:cNvPr id="18" name="Image 21" descr="Copy_darkgreen-144dp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727694"/>
            <a:ext cx="336567" cy="4064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Image 24" descr="Whitepaper_darkgreen-144dp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447774"/>
            <a:ext cx="317516" cy="406421"/>
          </a:xfrm>
          <a:prstGeom prst="rect">
            <a:avLst/>
          </a:prstGeom>
        </p:spPr>
      </p:pic>
      <p:cxnSp>
        <p:nvCxnSpPr>
          <p:cNvPr id="20" name="Connecteur droit avec flèche 26"/>
          <p:cNvCxnSpPr/>
          <p:nvPr/>
        </p:nvCxnSpPr>
        <p:spPr>
          <a:xfrm>
            <a:off x="6048048" y="2871710"/>
            <a:ext cx="396000" cy="0"/>
          </a:xfrm>
          <a:prstGeom prst="straightConnector1">
            <a:avLst/>
          </a:prstGeom>
          <a:ln w="254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Diagramme 29"/>
          <p:cNvGraphicFramePr/>
          <p:nvPr>
            <p:extLst>
              <p:ext uri="{D42A27DB-BD31-4B8C-83A1-F6EECF244321}">
                <p14:modId xmlns:p14="http://schemas.microsoft.com/office/powerpoint/2010/main" val="1529766496"/>
              </p:ext>
            </p:extLst>
          </p:nvPr>
        </p:nvGraphicFramePr>
        <p:xfrm>
          <a:off x="1547664" y="1029678"/>
          <a:ext cx="7296472" cy="663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22" name="Connecteur droit avec flèche 31"/>
          <p:cNvCxnSpPr/>
          <p:nvPr/>
        </p:nvCxnSpPr>
        <p:spPr>
          <a:xfrm>
            <a:off x="2843808" y="2578376"/>
            <a:ext cx="720080" cy="57606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35"/>
          <p:cNvCxnSpPr/>
          <p:nvPr/>
        </p:nvCxnSpPr>
        <p:spPr>
          <a:xfrm>
            <a:off x="2915816" y="3298456"/>
            <a:ext cx="648072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38"/>
          <p:cNvCxnSpPr/>
          <p:nvPr/>
        </p:nvCxnSpPr>
        <p:spPr>
          <a:xfrm flipV="1">
            <a:off x="2843808" y="3442472"/>
            <a:ext cx="720080" cy="50405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50"/>
          <p:cNvCxnSpPr/>
          <p:nvPr/>
        </p:nvCxnSpPr>
        <p:spPr>
          <a:xfrm>
            <a:off x="4139952" y="3298456"/>
            <a:ext cx="648072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51"/>
          <p:cNvCxnSpPr/>
          <p:nvPr/>
        </p:nvCxnSpPr>
        <p:spPr>
          <a:xfrm>
            <a:off x="5430611" y="3298456"/>
            <a:ext cx="365525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53"/>
          <p:cNvSpPr txBox="1"/>
          <p:nvPr/>
        </p:nvSpPr>
        <p:spPr>
          <a:xfrm>
            <a:off x="2195736" y="2650384"/>
            <a:ext cx="592076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fr-FR" sz="600" b="1" dirty="0"/>
              <a:t>Newsletters</a:t>
            </a:r>
          </a:p>
        </p:txBody>
      </p:sp>
      <p:sp>
        <p:nvSpPr>
          <p:cNvPr id="28" name="ZoneTexte 54"/>
          <p:cNvSpPr txBox="1"/>
          <p:nvPr/>
        </p:nvSpPr>
        <p:spPr>
          <a:xfrm>
            <a:off x="2230201" y="3514480"/>
            <a:ext cx="523147" cy="18466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Invoice</a:t>
            </a:r>
          </a:p>
          <a:p>
            <a:pPr algn="ctr"/>
            <a:r>
              <a:rPr lang="fr-FR" sz="600" b="1" dirty="0"/>
              <a:t>Statement</a:t>
            </a:r>
          </a:p>
        </p:txBody>
      </p:sp>
      <p:sp>
        <p:nvSpPr>
          <p:cNvPr id="29" name="ZoneTexte 55"/>
          <p:cNvSpPr txBox="1"/>
          <p:nvPr/>
        </p:nvSpPr>
        <p:spPr>
          <a:xfrm>
            <a:off x="2250913" y="4337926"/>
            <a:ext cx="556810" cy="18466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Office</a:t>
            </a:r>
          </a:p>
          <a:p>
            <a:pPr algn="ctr"/>
            <a:r>
              <a:rPr lang="fr-FR" sz="600" b="1" dirty="0"/>
              <a:t>Documents</a:t>
            </a:r>
          </a:p>
        </p:txBody>
      </p:sp>
      <p:sp>
        <p:nvSpPr>
          <p:cNvPr id="30" name="ZoneTexte 57"/>
          <p:cNvSpPr txBox="1"/>
          <p:nvPr/>
        </p:nvSpPr>
        <p:spPr>
          <a:xfrm>
            <a:off x="4926555" y="4383878"/>
            <a:ext cx="398113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Images</a:t>
            </a:r>
          </a:p>
        </p:txBody>
      </p:sp>
      <p:sp>
        <p:nvSpPr>
          <p:cNvPr id="31" name="ZoneTexte 58"/>
          <p:cNvSpPr txBox="1"/>
          <p:nvPr/>
        </p:nvSpPr>
        <p:spPr>
          <a:xfrm>
            <a:off x="4923350" y="3710179"/>
            <a:ext cx="404525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Overlay</a:t>
            </a:r>
          </a:p>
        </p:txBody>
      </p:sp>
      <p:sp>
        <p:nvSpPr>
          <p:cNvPr id="32" name="ZoneTexte 59"/>
          <p:cNvSpPr txBox="1"/>
          <p:nvPr/>
        </p:nvSpPr>
        <p:spPr>
          <a:xfrm>
            <a:off x="4879268" y="3082432"/>
            <a:ext cx="492690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Enclosure</a:t>
            </a:r>
          </a:p>
        </p:txBody>
      </p:sp>
      <p:sp>
        <p:nvSpPr>
          <p:cNvPr id="33" name="ZoneTexte 60"/>
          <p:cNvSpPr txBox="1"/>
          <p:nvPr/>
        </p:nvSpPr>
        <p:spPr>
          <a:xfrm>
            <a:off x="4912929" y="2362352"/>
            <a:ext cx="425364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Barcode</a:t>
            </a:r>
          </a:p>
        </p:txBody>
      </p:sp>
      <p:sp>
        <p:nvSpPr>
          <p:cNvPr id="34" name="ZoneTexte 61"/>
          <p:cNvSpPr txBox="1"/>
          <p:nvPr/>
        </p:nvSpPr>
        <p:spPr>
          <a:xfrm>
            <a:off x="3659140" y="3514480"/>
            <a:ext cx="465439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OMS-500</a:t>
            </a:r>
          </a:p>
        </p:txBody>
      </p:sp>
      <p:sp>
        <p:nvSpPr>
          <p:cNvPr id="35" name="ZoneTexte 62"/>
          <p:cNvSpPr txBox="1"/>
          <p:nvPr/>
        </p:nvSpPr>
        <p:spPr>
          <a:xfrm>
            <a:off x="6020747" y="3134115"/>
            <a:ext cx="340405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Merge</a:t>
            </a:r>
          </a:p>
        </p:txBody>
      </p:sp>
      <p:sp>
        <p:nvSpPr>
          <p:cNvPr id="36" name="ZoneTexte 63"/>
          <p:cNvSpPr txBox="1"/>
          <p:nvPr/>
        </p:nvSpPr>
        <p:spPr>
          <a:xfrm>
            <a:off x="6096764" y="3854195"/>
            <a:ext cx="268269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Split</a:t>
            </a:r>
          </a:p>
        </p:txBody>
      </p:sp>
      <p:cxnSp>
        <p:nvCxnSpPr>
          <p:cNvPr id="37" name="Connecteur droit avec flèche 65"/>
          <p:cNvCxnSpPr/>
          <p:nvPr/>
        </p:nvCxnSpPr>
        <p:spPr>
          <a:xfrm>
            <a:off x="6444208" y="3298456"/>
            <a:ext cx="504056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67"/>
          <p:cNvCxnSpPr/>
          <p:nvPr/>
        </p:nvCxnSpPr>
        <p:spPr>
          <a:xfrm>
            <a:off x="7452320" y="3298456"/>
            <a:ext cx="504056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70"/>
          <p:cNvCxnSpPr/>
          <p:nvPr/>
        </p:nvCxnSpPr>
        <p:spPr>
          <a:xfrm flipV="1">
            <a:off x="7452320" y="2727694"/>
            <a:ext cx="524369" cy="570762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74"/>
          <p:cNvSpPr txBox="1"/>
          <p:nvPr/>
        </p:nvSpPr>
        <p:spPr>
          <a:xfrm>
            <a:off x="7020272" y="3493726"/>
            <a:ext cx="463837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Schedule</a:t>
            </a:r>
          </a:p>
        </p:txBody>
      </p:sp>
      <p:sp>
        <p:nvSpPr>
          <p:cNvPr id="42" name="ZoneTexte 75"/>
          <p:cNvSpPr txBox="1"/>
          <p:nvPr/>
        </p:nvSpPr>
        <p:spPr>
          <a:xfrm>
            <a:off x="8070610" y="2269590"/>
            <a:ext cx="282697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Print</a:t>
            </a:r>
          </a:p>
        </p:txBody>
      </p:sp>
      <p:sp>
        <p:nvSpPr>
          <p:cNvPr id="43" name="ZoneTexte 76"/>
          <p:cNvSpPr txBox="1"/>
          <p:nvPr/>
        </p:nvSpPr>
        <p:spPr>
          <a:xfrm>
            <a:off x="8028384" y="2969345"/>
            <a:ext cx="308345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email</a:t>
            </a:r>
          </a:p>
        </p:txBody>
      </p:sp>
      <p:sp>
        <p:nvSpPr>
          <p:cNvPr id="44" name="ZoneTexte 77"/>
          <p:cNvSpPr txBox="1"/>
          <p:nvPr/>
        </p:nvSpPr>
        <p:spPr>
          <a:xfrm>
            <a:off x="8028384" y="3617417"/>
            <a:ext cx="396511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Archive</a:t>
            </a:r>
          </a:p>
        </p:txBody>
      </p:sp>
      <p:cxnSp>
        <p:nvCxnSpPr>
          <p:cNvPr id="48" name="Connecteur droit avec flèche 52"/>
          <p:cNvCxnSpPr>
            <a:stCxn id="12" idx="3"/>
          </p:cNvCxnSpPr>
          <p:nvPr/>
        </p:nvCxnSpPr>
        <p:spPr>
          <a:xfrm flipV="1">
            <a:off x="7471145" y="2185819"/>
            <a:ext cx="462841" cy="109982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089541" y="4876006"/>
            <a:ext cx="1018963" cy="267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515655-E705-4D46-9C75-E3222A78321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428" y="3853766"/>
            <a:ext cx="406421" cy="406421"/>
          </a:xfrm>
          <a:prstGeom prst="rect">
            <a:avLst/>
          </a:prstGeom>
        </p:spPr>
      </p:pic>
      <p:sp>
        <p:nvSpPr>
          <p:cNvPr id="46" name="ZoneTexte 77">
            <a:extLst>
              <a:ext uri="{FF2B5EF4-FFF2-40B4-BE49-F238E27FC236}">
                <a16:creationId xmlns:a16="http://schemas.microsoft.com/office/drawing/2014/main" id="{258F3CCE-485E-4952-AA50-585126B1283A}"/>
              </a:ext>
            </a:extLst>
          </p:cNvPr>
          <p:cNvSpPr txBox="1"/>
          <p:nvPr/>
        </p:nvSpPr>
        <p:spPr>
          <a:xfrm>
            <a:off x="8049915" y="4347659"/>
            <a:ext cx="359641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(s)FTP</a:t>
            </a:r>
          </a:p>
        </p:txBody>
      </p:sp>
      <p:cxnSp>
        <p:nvCxnSpPr>
          <p:cNvPr id="50" name="Connecteur droit avec flèche 70">
            <a:extLst>
              <a:ext uri="{FF2B5EF4-FFF2-40B4-BE49-F238E27FC236}">
                <a16:creationId xmlns:a16="http://schemas.microsoft.com/office/drawing/2014/main" id="{80B62C84-76D3-4D9A-A8B7-55DC83129181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7471145" y="3285643"/>
            <a:ext cx="504056" cy="61450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70">
            <a:extLst>
              <a:ext uri="{FF2B5EF4-FFF2-40B4-BE49-F238E27FC236}">
                <a16:creationId xmlns:a16="http://schemas.microsoft.com/office/drawing/2014/main" id="{80B62C84-76D3-4D9A-A8B7-55DC83129181}"/>
              </a:ext>
            </a:extLst>
          </p:cNvPr>
          <p:cNvCxnSpPr>
            <a:cxnSpLocks/>
            <a:stCxn id="12" idx="3"/>
            <a:endCxn id="1026" idx="0"/>
          </p:cNvCxnSpPr>
          <p:nvPr/>
        </p:nvCxnSpPr>
        <p:spPr>
          <a:xfrm>
            <a:off x="7471145" y="3285643"/>
            <a:ext cx="344561" cy="1236948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www.codabox.com/wp-content/uploads/2017/01/PEPPOL-AccesPoint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008" y="4522591"/>
            <a:ext cx="785396" cy="42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AutoShape 4" descr="Afbeeldingsresultaat voor aangetekendmai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3" name="AutoShape 6" descr="Afbeeldingsresultaat voor aangetekendmail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4" name="AutoShape 8" descr="Afbeeldingsresultaat voor aangetekendmaile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4" name="Picture 10" descr="Afbeeldingsresultaat voor aangetekendmailen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49"/>
          <a:stretch/>
        </p:blipFill>
        <p:spPr bwMode="auto">
          <a:xfrm>
            <a:off x="6739779" y="1794969"/>
            <a:ext cx="1083144" cy="35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7" name="Connecteur droit avec flèche 52"/>
          <p:cNvCxnSpPr>
            <a:stCxn id="12" idx="3"/>
          </p:cNvCxnSpPr>
          <p:nvPr/>
        </p:nvCxnSpPr>
        <p:spPr>
          <a:xfrm flipV="1">
            <a:off x="7471145" y="2091260"/>
            <a:ext cx="72816" cy="1194383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ontent Placeholder 3"/>
          <p:cNvSpPr txBox="1">
            <a:spLocks/>
          </p:cNvSpPr>
          <p:nvPr/>
        </p:nvSpPr>
        <p:spPr>
          <a:xfrm>
            <a:off x="1547664" y="339501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6" name="Picture 8" descr="Afbeeldingsresultaat voor proces digitaal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008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136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Mailassembly_darkgreen-144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243963"/>
            <a:ext cx="450873" cy="406421"/>
          </a:xfrm>
          <a:prstGeom prst="rect">
            <a:avLst/>
          </a:prstGeom>
        </p:spPr>
      </p:pic>
      <p:pic>
        <p:nvPicPr>
          <p:cNvPr id="5" name="Image 7" descr="Whitepaper_darkgreen-144dp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108059"/>
            <a:ext cx="317516" cy="406421"/>
          </a:xfrm>
          <a:prstGeom prst="rect">
            <a:avLst/>
          </a:prstGeom>
        </p:spPr>
      </p:pic>
      <p:pic>
        <p:nvPicPr>
          <p:cNvPr id="6" name="Image 8" descr="Copy_darkgreen-144dp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3900147"/>
            <a:ext cx="336567" cy="406421"/>
          </a:xfrm>
          <a:prstGeom prst="rect">
            <a:avLst/>
          </a:prstGeom>
        </p:spPr>
      </p:pic>
      <p:pic>
        <p:nvPicPr>
          <p:cNvPr id="7" name="Image 9" descr="Documentoutput_darkgreen-144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50428" y="3082432"/>
            <a:ext cx="317516" cy="406421"/>
          </a:xfrm>
          <a:prstGeom prst="rect">
            <a:avLst/>
          </a:prstGeom>
        </p:spPr>
      </p:pic>
      <p:pic>
        <p:nvPicPr>
          <p:cNvPr id="8" name="Image 10" descr="barcode.png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98563" y="2146328"/>
            <a:ext cx="216024" cy="216024"/>
          </a:xfrm>
          <a:prstGeom prst="rect">
            <a:avLst/>
          </a:prstGeom>
        </p:spPr>
      </p:pic>
      <p:pic>
        <p:nvPicPr>
          <p:cNvPr id="9" name="Image 11" descr="Graphic-PFS_darkgreen-144dp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15304" y="3272829"/>
            <a:ext cx="371291" cy="440050"/>
          </a:xfrm>
          <a:prstGeom prst="rect">
            <a:avLst/>
          </a:prstGeom>
        </p:spPr>
      </p:pic>
      <p:pic>
        <p:nvPicPr>
          <p:cNvPr id="10" name="Image 12" descr="Copy_darkgreen-144dpi.png"/>
          <p:cNvPicPr>
            <a:picLocks noChangeAspect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38777" y="2650384"/>
            <a:ext cx="336567" cy="406421"/>
          </a:xfrm>
          <a:prstGeom prst="rect">
            <a:avLst/>
          </a:prstGeom>
        </p:spPr>
      </p:pic>
      <p:pic>
        <p:nvPicPr>
          <p:cNvPr id="11" name="Image 14" descr="Documentprofiles_darkgreen-144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87312" y="3946528"/>
            <a:ext cx="298465" cy="406421"/>
          </a:xfrm>
          <a:prstGeom prst="rect">
            <a:avLst/>
          </a:prstGeom>
        </p:spPr>
      </p:pic>
      <p:pic>
        <p:nvPicPr>
          <p:cNvPr id="12" name="Image 15" descr="Calendar_darkgreen-144dpi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20272" y="3082432"/>
            <a:ext cx="450873" cy="406421"/>
          </a:xfrm>
          <a:prstGeom prst="rect">
            <a:avLst/>
          </a:prstGeom>
        </p:spPr>
      </p:pic>
      <p:pic>
        <p:nvPicPr>
          <p:cNvPr id="13" name="Image 16" descr="Datamanagement_darkgreen-144dpi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020331" y="3185369"/>
            <a:ext cx="393720" cy="406421"/>
          </a:xfrm>
          <a:prstGeom prst="rect">
            <a:avLst/>
          </a:prstGeom>
        </p:spPr>
      </p:pic>
      <p:pic>
        <p:nvPicPr>
          <p:cNvPr id="15" name="Image 18" descr="Print_darkgreen-144dpi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005667" y="1837542"/>
            <a:ext cx="406421" cy="406421"/>
          </a:xfrm>
          <a:prstGeom prst="rect">
            <a:avLst/>
          </a:prstGeom>
        </p:spPr>
      </p:pic>
      <p:pic>
        <p:nvPicPr>
          <p:cNvPr id="16" name="Image 19" descr="Email_darkgreen-144dpi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028384" y="2604003"/>
            <a:ext cx="360040" cy="360040"/>
          </a:xfrm>
          <a:prstGeom prst="rect">
            <a:avLst/>
          </a:prstGeom>
        </p:spPr>
      </p:pic>
      <p:pic>
        <p:nvPicPr>
          <p:cNvPr id="17" name="Image 20" descr="Copy_darkgreen-144dp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727694"/>
            <a:ext cx="336567" cy="406421"/>
          </a:xfrm>
          <a:prstGeom prst="rect">
            <a:avLst/>
          </a:prstGeom>
        </p:spPr>
      </p:pic>
      <p:pic>
        <p:nvPicPr>
          <p:cNvPr id="18" name="Image 21" descr="Copy_darkgreen-144dp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727694"/>
            <a:ext cx="336567" cy="4064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Image 24" descr="Whitepaper_darkgreen-144dp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447774"/>
            <a:ext cx="317516" cy="406421"/>
          </a:xfrm>
          <a:prstGeom prst="rect">
            <a:avLst/>
          </a:prstGeom>
        </p:spPr>
      </p:pic>
      <p:cxnSp>
        <p:nvCxnSpPr>
          <p:cNvPr id="20" name="Connecteur droit avec flèche 26"/>
          <p:cNvCxnSpPr/>
          <p:nvPr/>
        </p:nvCxnSpPr>
        <p:spPr>
          <a:xfrm>
            <a:off x="6048048" y="2871710"/>
            <a:ext cx="396000" cy="0"/>
          </a:xfrm>
          <a:prstGeom prst="straightConnector1">
            <a:avLst/>
          </a:prstGeom>
          <a:ln w="254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Diagramme 29"/>
          <p:cNvGraphicFramePr/>
          <p:nvPr>
            <p:extLst>
              <p:ext uri="{D42A27DB-BD31-4B8C-83A1-F6EECF244321}">
                <p14:modId xmlns:p14="http://schemas.microsoft.com/office/powerpoint/2010/main" val="1746390504"/>
              </p:ext>
            </p:extLst>
          </p:nvPr>
        </p:nvGraphicFramePr>
        <p:xfrm>
          <a:off x="1547664" y="1029678"/>
          <a:ext cx="7296472" cy="663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22" name="Connecteur droit avec flèche 31"/>
          <p:cNvCxnSpPr/>
          <p:nvPr/>
        </p:nvCxnSpPr>
        <p:spPr>
          <a:xfrm>
            <a:off x="2843808" y="2578376"/>
            <a:ext cx="720080" cy="57606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35"/>
          <p:cNvCxnSpPr/>
          <p:nvPr/>
        </p:nvCxnSpPr>
        <p:spPr>
          <a:xfrm>
            <a:off x="2915816" y="3298456"/>
            <a:ext cx="648072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38"/>
          <p:cNvCxnSpPr/>
          <p:nvPr/>
        </p:nvCxnSpPr>
        <p:spPr>
          <a:xfrm flipV="1">
            <a:off x="2843808" y="3442472"/>
            <a:ext cx="720080" cy="50405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50"/>
          <p:cNvCxnSpPr/>
          <p:nvPr/>
        </p:nvCxnSpPr>
        <p:spPr>
          <a:xfrm>
            <a:off x="4139952" y="3298456"/>
            <a:ext cx="648072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51"/>
          <p:cNvCxnSpPr/>
          <p:nvPr/>
        </p:nvCxnSpPr>
        <p:spPr>
          <a:xfrm>
            <a:off x="5430611" y="3298456"/>
            <a:ext cx="365525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53"/>
          <p:cNvSpPr txBox="1"/>
          <p:nvPr/>
        </p:nvSpPr>
        <p:spPr>
          <a:xfrm>
            <a:off x="2195736" y="2650384"/>
            <a:ext cx="592076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fr-FR" sz="600" b="1" dirty="0"/>
              <a:t>Newsletters</a:t>
            </a:r>
          </a:p>
        </p:txBody>
      </p:sp>
      <p:sp>
        <p:nvSpPr>
          <p:cNvPr id="28" name="ZoneTexte 54"/>
          <p:cNvSpPr txBox="1"/>
          <p:nvPr/>
        </p:nvSpPr>
        <p:spPr>
          <a:xfrm>
            <a:off x="2230201" y="3514480"/>
            <a:ext cx="523147" cy="18466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Invoice</a:t>
            </a:r>
          </a:p>
          <a:p>
            <a:pPr algn="ctr"/>
            <a:r>
              <a:rPr lang="fr-FR" sz="600" b="1" dirty="0"/>
              <a:t>Statement</a:t>
            </a:r>
          </a:p>
        </p:txBody>
      </p:sp>
      <p:sp>
        <p:nvSpPr>
          <p:cNvPr id="29" name="ZoneTexte 55"/>
          <p:cNvSpPr txBox="1"/>
          <p:nvPr/>
        </p:nvSpPr>
        <p:spPr>
          <a:xfrm>
            <a:off x="2250913" y="4337926"/>
            <a:ext cx="556810" cy="18466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Office</a:t>
            </a:r>
          </a:p>
          <a:p>
            <a:pPr algn="ctr"/>
            <a:r>
              <a:rPr lang="fr-FR" sz="600" b="1" dirty="0"/>
              <a:t>Documents</a:t>
            </a:r>
          </a:p>
        </p:txBody>
      </p:sp>
      <p:sp>
        <p:nvSpPr>
          <p:cNvPr id="30" name="ZoneTexte 57"/>
          <p:cNvSpPr txBox="1"/>
          <p:nvPr/>
        </p:nvSpPr>
        <p:spPr>
          <a:xfrm>
            <a:off x="4926555" y="4383878"/>
            <a:ext cx="398113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Images</a:t>
            </a:r>
          </a:p>
        </p:txBody>
      </p:sp>
      <p:sp>
        <p:nvSpPr>
          <p:cNvPr id="31" name="ZoneTexte 58"/>
          <p:cNvSpPr txBox="1"/>
          <p:nvPr/>
        </p:nvSpPr>
        <p:spPr>
          <a:xfrm>
            <a:off x="4923350" y="3710179"/>
            <a:ext cx="404525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Overlay</a:t>
            </a:r>
          </a:p>
        </p:txBody>
      </p:sp>
      <p:sp>
        <p:nvSpPr>
          <p:cNvPr id="32" name="ZoneTexte 59"/>
          <p:cNvSpPr txBox="1"/>
          <p:nvPr/>
        </p:nvSpPr>
        <p:spPr>
          <a:xfrm>
            <a:off x="4879268" y="3082432"/>
            <a:ext cx="492690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Enclosure</a:t>
            </a:r>
          </a:p>
        </p:txBody>
      </p:sp>
      <p:sp>
        <p:nvSpPr>
          <p:cNvPr id="33" name="ZoneTexte 60"/>
          <p:cNvSpPr txBox="1"/>
          <p:nvPr/>
        </p:nvSpPr>
        <p:spPr>
          <a:xfrm>
            <a:off x="4912929" y="2362352"/>
            <a:ext cx="425364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Barcode</a:t>
            </a:r>
          </a:p>
        </p:txBody>
      </p:sp>
      <p:sp>
        <p:nvSpPr>
          <p:cNvPr id="34" name="ZoneTexte 61"/>
          <p:cNvSpPr txBox="1"/>
          <p:nvPr/>
        </p:nvSpPr>
        <p:spPr>
          <a:xfrm>
            <a:off x="3659140" y="3514480"/>
            <a:ext cx="465439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OMS-500</a:t>
            </a:r>
          </a:p>
        </p:txBody>
      </p:sp>
      <p:sp>
        <p:nvSpPr>
          <p:cNvPr id="35" name="ZoneTexte 62"/>
          <p:cNvSpPr txBox="1"/>
          <p:nvPr/>
        </p:nvSpPr>
        <p:spPr>
          <a:xfrm>
            <a:off x="6020747" y="3134115"/>
            <a:ext cx="340405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Merge</a:t>
            </a:r>
          </a:p>
        </p:txBody>
      </p:sp>
      <p:sp>
        <p:nvSpPr>
          <p:cNvPr id="36" name="ZoneTexte 63"/>
          <p:cNvSpPr txBox="1"/>
          <p:nvPr/>
        </p:nvSpPr>
        <p:spPr>
          <a:xfrm>
            <a:off x="6096764" y="3854195"/>
            <a:ext cx="268269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Split</a:t>
            </a:r>
          </a:p>
        </p:txBody>
      </p:sp>
      <p:cxnSp>
        <p:nvCxnSpPr>
          <p:cNvPr id="37" name="Connecteur droit avec flèche 65"/>
          <p:cNvCxnSpPr/>
          <p:nvPr/>
        </p:nvCxnSpPr>
        <p:spPr>
          <a:xfrm>
            <a:off x="6444208" y="3298456"/>
            <a:ext cx="504056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67"/>
          <p:cNvCxnSpPr/>
          <p:nvPr/>
        </p:nvCxnSpPr>
        <p:spPr>
          <a:xfrm>
            <a:off x="7452320" y="3298456"/>
            <a:ext cx="504056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70"/>
          <p:cNvCxnSpPr/>
          <p:nvPr/>
        </p:nvCxnSpPr>
        <p:spPr>
          <a:xfrm flipV="1">
            <a:off x="7452320" y="2727694"/>
            <a:ext cx="524369" cy="570762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74"/>
          <p:cNvSpPr txBox="1"/>
          <p:nvPr/>
        </p:nvSpPr>
        <p:spPr>
          <a:xfrm>
            <a:off x="7020272" y="3493726"/>
            <a:ext cx="463837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Schedule</a:t>
            </a:r>
          </a:p>
        </p:txBody>
      </p:sp>
      <p:sp>
        <p:nvSpPr>
          <p:cNvPr id="42" name="ZoneTexte 75"/>
          <p:cNvSpPr txBox="1"/>
          <p:nvPr/>
        </p:nvSpPr>
        <p:spPr>
          <a:xfrm>
            <a:off x="8070610" y="2269590"/>
            <a:ext cx="282697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Print</a:t>
            </a:r>
          </a:p>
        </p:txBody>
      </p:sp>
      <p:sp>
        <p:nvSpPr>
          <p:cNvPr id="43" name="ZoneTexte 76"/>
          <p:cNvSpPr txBox="1"/>
          <p:nvPr/>
        </p:nvSpPr>
        <p:spPr>
          <a:xfrm>
            <a:off x="8028384" y="2969345"/>
            <a:ext cx="308345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email</a:t>
            </a:r>
          </a:p>
        </p:txBody>
      </p:sp>
      <p:sp>
        <p:nvSpPr>
          <p:cNvPr id="44" name="ZoneTexte 77"/>
          <p:cNvSpPr txBox="1"/>
          <p:nvPr/>
        </p:nvSpPr>
        <p:spPr>
          <a:xfrm>
            <a:off x="8028384" y="3617417"/>
            <a:ext cx="396511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Archive</a:t>
            </a:r>
          </a:p>
        </p:txBody>
      </p:sp>
      <p:cxnSp>
        <p:nvCxnSpPr>
          <p:cNvPr id="48" name="Connecteur droit avec flèche 52"/>
          <p:cNvCxnSpPr>
            <a:stCxn id="12" idx="3"/>
          </p:cNvCxnSpPr>
          <p:nvPr/>
        </p:nvCxnSpPr>
        <p:spPr>
          <a:xfrm flipV="1">
            <a:off x="7471145" y="2185819"/>
            <a:ext cx="462841" cy="109982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089541" y="4876006"/>
            <a:ext cx="1018963" cy="267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515655-E705-4D46-9C75-E3222A78321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428" y="3853766"/>
            <a:ext cx="406421" cy="406421"/>
          </a:xfrm>
          <a:prstGeom prst="rect">
            <a:avLst/>
          </a:prstGeom>
        </p:spPr>
      </p:pic>
      <p:sp>
        <p:nvSpPr>
          <p:cNvPr id="46" name="ZoneTexte 77">
            <a:extLst>
              <a:ext uri="{FF2B5EF4-FFF2-40B4-BE49-F238E27FC236}">
                <a16:creationId xmlns:a16="http://schemas.microsoft.com/office/drawing/2014/main" id="{258F3CCE-485E-4952-AA50-585126B1283A}"/>
              </a:ext>
            </a:extLst>
          </p:cNvPr>
          <p:cNvSpPr txBox="1"/>
          <p:nvPr/>
        </p:nvSpPr>
        <p:spPr>
          <a:xfrm>
            <a:off x="8049915" y="4347659"/>
            <a:ext cx="359641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600" b="1" dirty="0"/>
              <a:t>(s)FTP</a:t>
            </a:r>
          </a:p>
        </p:txBody>
      </p:sp>
      <p:cxnSp>
        <p:nvCxnSpPr>
          <p:cNvPr id="50" name="Connecteur droit avec flèche 70">
            <a:extLst>
              <a:ext uri="{FF2B5EF4-FFF2-40B4-BE49-F238E27FC236}">
                <a16:creationId xmlns:a16="http://schemas.microsoft.com/office/drawing/2014/main" id="{80B62C84-76D3-4D9A-A8B7-55DC83129181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7471145" y="3285643"/>
            <a:ext cx="504056" cy="61450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70">
            <a:extLst>
              <a:ext uri="{FF2B5EF4-FFF2-40B4-BE49-F238E27FC236}">
                <a16:creationId xmlns:a16="http://schemas.microsoft.com/office/drawing/2014/main" id="{80B62C84-76D3-4D9A-A8B7-55DC83129181}"/>
              </a:ext>
            </a:extLst>
          </p:cNvPr>
          <p:cNvCxnSpPr>
            <a:cxnSpLocks/>
            <a:stCxn id="12" idx="3"/>
            <a:endCxn id="1026" idx="0"/>
          </p:cNvCxnSpPr>
          <p:nvPr/>
        </p:nvCxnSpPr>
        <p:spPr>
          <a:xfrm>
            <a:off x="7471145" y="3285643"/>
            <a:ext cx="344561" cy="1236948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www.codabox.com/wp-content/uploads/2017/01/PEPPOL-AccesPoint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008" y="4522591"/>
            <a:ext cx="785396" cy="42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AutoShape 4" descr="Afbeeldingsresultaat voor aangetekendmai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3" name="AutoShape 6" descr="Afbeeldingsresultaat voor aangetekendmail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4" name="AutoShape 8" descr="Afbeeldingsresultaat voor aangetekendmaile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cxnSp>
        <p:nvCxnSpPr>
          <p:cNvPr id="57" name="Connecteur droit avec flèche 52"/>
          <p:cNvCxnSpPr>
            <a:stCxn id="12" idx="3"/>
          </p:cNvCxnSpPr>
          <p:nvPr/>
        </p:nvCxnSpPr>
        <p:spPr>
          <a:xfrm flipV="1">
            <a:off x="7471145" y="2091260"/>
            <a:ext cx="72816" cy="1194383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ontent Placeholder 3"/>
          <p:cNvSpPr txBox="1">
            <a:spLocks/>
          </p:cNvSpPr>
          <p:nvPr/>
        </p:nvSpPr>
        <p:spPr>
          <a:xfrm>
            <a:off x="1547664" y="339501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6" name="Picture 8" descr="Afbeeldingsresultaat voor proces digitaal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008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aangetekendmailen"/>
          <p:cNvPicPr>
            <a:picLocks noChangeAspect="1" noChangeArrowheads="1"/>
          </p:cNvPicPr>
          <p:nvPr/>
        </p:nvPicPr>
        <p:blipFill rotWithShape="1">
          <a:blip r:embed="rId21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49"/>
          <a:stretch/>
        </p:blipFill>
        <p:spPr bwMode="auto">
          <a:xfrm>
            <a:off x="1547664" y="2109589"/>
            <a:ext cx="6632670" cy="215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837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/>
          <p:cNvSpPr txBox="1">
            <a:spLocks/>
          </p:cNvSpPr>
          <p:nvPr/>
        </p:nvSpPr>
        <p:spPr>
          <a:xfrm>
            <a:off x="1621119" y="339501"/>
            <a:ext cx="4812005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Specifiek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Aangetekend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@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4" name="Picture 10" descr="Afbeeldingsresultaat voor aangetekend ema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486"/>
            <a:ext cx="1080120" cy="72008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Afbeeldingsresultaat voor aangetekendmailen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49"/>
          <a:stretch/>
        </p:blipFill>
        <p:spPr bwMode="auto">
          <a:xfrm>
            <a:off x="1547664" y="2109589"/>
            <a:ext cx="6632670" cy="215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226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292713" cy="857250"/>
          </a:xfrm>
        </p:spPr>
        <p:txBody>
          <a:bodyPr/>
          <a:lstStyle/>
          <a:p>
            <a:r>
              <a:rPr lang="en-US" dirty="0" err="1"/>
              <a:t>Aangetekend</a:t>
            </a:r>
            <a:r>
              <a:rPr lang="en-US" dirty="0"/>
              <a:t> </a:t>
            </a:r>
            <a:r>
              <a:rPr lang="en-US" dirty="0" err="1"/>
              <a:t>Mailen</a:t>
            </a:r>
            <a:endParaRPr lang="nl-NL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8435326" y="159542"/>
            <a:ext cx="540000" cy="540000"/>
            <a:chOff x="6285456" y="3448107"/>
            <a:chExt cx="540000" cy="540000"/>
          </a:xfrm>
        </p:grpSpPr>
        <p:grpSp>
          <p:nvGrpSpPr>
            <p:cNvPr id="111" name="Group 110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13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4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2" name="Oval 111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cxnSp>
        <p:nvCxnSpPr>
          <p:cNvPr id="153" name="Straight Arrow Connector 152"/>
          <p:cNvCxnSpPr/>
          <p:nvPr/>
        </p:nvCxnSpPr>
        <p:spPr>
          <a:xfrm flipV="1">
            <a:off x="216647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2733596" y="1186355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72" idx="0"/>
          </p:cNvCxnSpPr>
          <p:nvPr/>
        </p:nvCxnSpPr>
        <p:spPr>
          <a:xfrm flipV="1">
            <a:off x="3957240" y="1186356"/>
            <a:ext cx="2752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77" idx="0"/>
          </p:cNvCxnSpPr>
          <p:nvPr/>
        </p:nvCxnSpPr>
        <p:spPr>
          <a:xfrm flipV="1">
            <a:off x="4529966" y="1186356"/>
            <a:ext cx="0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570609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V="1">
            <a:off x="6272192" y="1186355"/>
            <a:ext cx="0" cy="259837"/>
          </a:xfrm>
          <a:prstGeom prst="straightConnector1">
            <a:avLst/>
          </a:prstGeom>
          <a:ln w="19050">
            <a:solidFill>
              <a:srgbClr val="72BF4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7578304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8140610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458393" y="826355"/>
            <a:ext cx="7200000" cy="360000"/>
          </a:xfrm>
          <a:prstGeom prst="rect">
            <a:avLst/>
          </a:prstGeom>
          <a:solidFill>
            <a:srgbClr val="DFE0E1"/>
          </a:solidFill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Output Management system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1986476" y="1446192"/>
            <a:ext cx="360000" cy="360000"/>
            <a:chOff x="1889752" y="3448107"/>
            <a:chExt cx="540000" cy="540000"/>
          </a:xfrm>
        </p:grpSpPr>
        <p:pic>
          <p:nvPicPr>
            <p:cNvPr id="163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Oval 163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3596" y="1446192"/>
            <a:ext cx="360000" cy="360000"/>
            <a:chOff x="2463596" y="3448107"/>
            <a:chExt cx="540000" cy="540000"/>
          </a:xfrm>
        </p:grpSpPr>
        <p:sp>
          <p:nvSpPr>
            <p:cNvPr id="169" name="TextBox 168"/>
            <p:cNvSpPr txBox="1"/>
            <p:nvPr/>
          </p:nvSpPr>
          <p:spPr>
            <a:xfrm>
              <a:off x="2519221" y="3790472"/>
              <a:ext cx="432000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lang="nl-NL" sz="400" dirty="0">
                  <a:solidFill>
                    <a:schemeClr val="bg1"/>
                  </a:solidFill>
                </a:rPr>
                <a:t>outsource</a:t>
              </a:r>
              <a:endParaRPr lang="nl-NL" sz="300" dirty="0">
                <a:solidFill>
                  <a:schemeClr val="bg1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777240" y="1442696"/>
            <a:ext cx="360000" cy="360000"/>
            <a:chOff x="3795192" y="3423813"/>
            <a:chExt cx="540000" cy="540000"/>
          </a:xfrm>
        </p:grpSpPr>
        <p:grpSp>
          <p:nvGrpSpPr>
            <p:cNvPr id="171" name="Group 170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173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" name="TextBox 173"/>
              <p:cNvSpPr txBox="1"/>
              <p:nvPr/>
            </p:nvSpPr>
            <p:spPr>
              <a:xfrm>
                <a:off x="2843808" y="3873729"/>
                <a:ext cx="464608" cy="164901"/>
              </a:xfrm>
              <a:prstGeom prst="rect">
                <a:avLst/>
              </a:prstGeom>
              <a:solidFill>
                <a:srgbClr val="DFE0E1"/>
              </a:solidFill>
              <a:ln>
                <a:solidFill>
                  <a:srgbClr val="DFE0E1"/>
                </a:solidFill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5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2" name="Oval 17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349966" y="1442696"/>
            <a:ext cx="360000" cy="360000"/>
            <a:chOff x="4355976" y="3448107"/>
            <a:chExt cx="540000" cy="540000"/>
          </a:xfrm>
        </p:grpSpPr>
        <p:grpSp>
          <p:nvGrpSpPr>
            <p:cNvPr id="176" name="Group 175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80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1" name="TextBox 180"/>
                <p:cNvSpPr txBox="1"/>
                <p:nvPr/>
              </p:nvSpPr>
              <p:spPr>
                <a:xfrm>
                  <a:off x="2843808" y="3873729"/>
                  <a:ext cx="464608" cy="164901"/>
                </a:xfrm>
                <a:prstGeom prst="rect">
                  <a:avLst/>
                </a:prstGeom>
                <a:solidFill>
                  <a:srgbClr val="DFE0E1"/>
                </a:solidFill>
                <a:ln>
                  <a:solidFill>
                    <a:srgbClr val="DFE0E1"/>
                  </a:solidFill>
                </a:ln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5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7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7" name="Oval 176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5527152" y="1446142"/>
            <a:ext cx="360000" cy="360000"/>
            <a:chOff x="5696186" y="3448107"/>
            <a:chExt cx="540000" cy="540000"/>
          </a:xfrm>
        </p:grpSpPr>
        <p:pic>
          <p:nvPicPr>
            <p:cNvPr id="183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Oval 18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1351" y="1442696"/>
            <a:ext cx="360000" cy="360000"/>
            <a:chOff x="6285456" y="3448107"/>
            <a:chExt cx="540000" cy="540000"/>
          </a:xfrm>
        </p:grpSpPr>
        <p:grpSp>
          <p:nvGrpSpPr>
            <p:cNvPr id="186" name="Group 185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88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7" name="Oval 186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2" name="Oval 19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93" name="Group 192"/>
          <p:cNvGrpSpPr/>
          <p:nvPr/>
        </p:nvGrpSpPr>
        <p:grpSpPr>
          <a:xfrm>
            <a:off x="7960610" y="1442696"/>
            <a:ext cx="360000" cy="360000"/>
            <a:chOff x="8068642" y="3448107"/>
            <a:chExt cx="540000" cy="540000"/>
          </a:xfrm>
        </p:grpSpPr>
        <p:pic>
          <p:nvPicPr>
            <p:cNvPr id="194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5" name="Oval 194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1458393" y="2142868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endParaRPr lang="nl-NL" sz="1200" b="1" dirty="0">
              <a:solidFill>
                <a:srgbClr val="F07D23"/>
              </a:solidFill>
            </a:endParaRPr>
          </a:p>
          <a:p>
            <a:pPr>
              <a:buClr>
                <a:srgbClr val="72BF44"/>
              </a:buClr>
            </a:pPr>
            <a:endParaRPr lang="nl-NL" sz="1200" b="1" dirty="0">
              <a:solidFill>
                <a:srgbClr val="F07D23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200" b="1" dirty="0">
                <a:solidFill>
                  <a:srgbClr val="F07D23"/>
                </a:solidFill>
              </a:rPr>
              <a:t>Aangetekend mailen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Beveiligd en rechtsgeldig versturen van documenten.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200" b="1" dirty="0">
                <a:solidFill>
                  <a:srgbClr val="F07D23"/>
                </a:solidFill>
              </a:rPr>
              <a:t>Digitale handtekening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Documenten eenvoudig ondertekend voor akkoord.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</p:txBody>
      </p:sp>
      <p:pic>
        <p:nvPicPr>
          <p:cNvPr id="1026" name="Picture 2" descr="C:\Users\bterweel\Documents\Af te handelen\OMS-500\OMS-500 Plugin\Aangetekend-mailen-logo-NL-zk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3" t="9734" r="9539" b="9869"/>
          <a:stretch/>
        </p:blipFill>
        <p:spPr bwMode="auto">
          <a:xfrm>
            <a:off x="5652935" y="3100883"/>
            <a:ext cx="3005458" cy="85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Tijdelijke aanduiding voor inhoud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966" y="2283718"/>
            <a:ext cx="540000" cy="5400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851920" y="3255886"/>
            <a:ext cx="769728" cy="540000"/>
            <a:chOff x="6737102" y="2291522"/>
            <a:chExt cx="769728" cy="540000"/>
          </a:xfrm>
        </p:grpSpPr>
        <p:pic>
          <p:nvPicPr>
            <p:cNvPr id="55" name="Afbeelding 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7102" y="2291522"/>
              <a:ext cx="562117" cy="540000"/>
            </a:xfrm>
            <a:prstGeom prst="rect">
              <a:avLst/>
            </a:prstGeom>
          </p:spPr>
        </p:pic>
        <p:pic>
          <p:nvPicPr>
            <p:cNvPr id="56" name="Afbeelding 33" descr="iDIN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4830" y="2579522"/>
              <a:ext cx="252000" cy="252000"/>
            </a:xfrm>
            <a:prstGeom prst="rect">
              <a:avLst/>
            </a:prstGeom>
          </p:spPr>
        </p:pic>
      </p:grpSp>
      <p:pic>
        <p:nvPicPr>
          <p:cNvPr id="58" name="Picture 5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46" y="1484357"/>
            <a:ext cx="139500" cy="180000"/>
          </a:xfrm>
          <a:prstGeom prst="rect">
            <a:avLst/>
          </a:prstGeom>
        </p:spPr>
      </p:pic>
      <p:sp>
        <p:nvSpPr>
          <p:cNvPr id="59" name="Oval 58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60" name="Group 59"/>
          <p:cNvGrpSpPr/>
          <p:nvPr/>
        </p:nvGrpSpPr>
        <p:grpSpPr>
          <a:xfrm>
            <a:off x="7466827" y="1501825"/>
            <a:ext cx="219629" cy="252000"/>
            <a:chOff x="7086580" y="1643519"/>
            <a:chExt cx="237101" cy="285095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580" y="1643519"/>
              <a:ext cx="229950" cy="252000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7092280" y="1851670"/>
              <a:ext cx="231401" cy="76944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500" dirty="0">
                  <a:solidFill>
                    <a:schemeClr val="bg1"/>
                  </a:solidFill>
                </a:rPr>
                <a:t>SFTP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6569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292713" cy="857250"/>
          </a:xfrm>
        </p:spPr>
        <p:txBody>
          <a:bodyPr/>
          <a:lstStyle/>
          <a:p>
            <a:r>
              <a:rPr lang="en-US" dirty="0" err="1"/>
              <a:t>Aangetekend</a:t>
            </a:r>
            <a:r>
              <a:rPr lang="en-US" dirty="0"/>
              <a:t> </a:t>
            </a:r>
            <a:r>
              <a:rPr lang="en-US" dirty="0" err="1"/>
              <a:t>Mailen</a:t>
            </a:r>
            <a:endParaRPr lang="nl-NL" dirty="0"/>
          </a:p>
        </p:txBody>
      </p:sp>
      <p:cxnSp>
        <p:nvCxnSpPr>
          <p:cNvPr id="153" name="Straight Arrow Connector 152"/>
          <p:cNvCxnSpPr/>
          <p:nvPr/>
        </p:nvCxnSpPr>
        <p:spPr>
          <a:xfrm flipV="1">
            <a:off x="216647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2733596" y="1186355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72" idx="0"/>
          </p:cNvCxnSpPr>
          <p:nvPr/>
        </p:nvCxnSpPr>
        <p:spPr>
          <a:xfrm flipV="1">
            <a:off x="3957240" y="1186356"/>
            <a:ext cx="2752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77" idx="0"/>
          </p:cNvCxnSpPr>
          <p:nvPr/>
        </p:nvCxnSpPr>
        <p:spPr>
          <a:xfrm flipV="1">
            <a:off x="4529966" y="1186356"/>
            <a:ext cx="0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570609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V="1">
            <a:off x="6272192" y="1186355"/>
            <a:ext cx="0" cy="259837"/>
          </a:xfrm>
          <a:prstGeom prst="straightConnector1">
            <a:avLst/>
          </a:prstGeom>
          <a:ln w="19050">
            <a:solidFill>
              <a:srgbClr val="72BF4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7578304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8140610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458393" y="826355"/>
            <a:ext cx="7200000" cy="360000"/>
          </a:xfrm>
          <a:prstGeom prst="rect">
            <a:avLst/>
          </a:prstGeom>
          <a:solidFill>
            <a:srgbClr val="DFE0E1"/>
          </a:solidFill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OMS-500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1986476" y="1446192"/>
            <a:ext cx="360000" cy="360000"/>
            <a:chOff x="1889752" y="3448107"/>
            <a:chExt cx="540000" cy="540000"/>
          </a:xfrm>
        </p:grpSpPr>
        <p:pic>
          <p:nvPicPr>
            <p:cNvPr id="163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Oval 163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3596" y="1446192"/>
            <a:ext cx="360000" cy="360000"/>
            <a:chOff x="2463596" y="3448107"/>
            <a:chExt cx="540000" cy="540000"/>
          </a:xfrm>
        </p:grpSpPr>
        <p:sp>
          <p:nvSpPr>
            <p:cNvPr id="169" name="TextBox 168"/>
            <p:cNvSpPr txBox="1"/>
            <p:nvPr/>
          </p:nvSpPr>
          <p:spPr>
            <a:xfrm>
              <a:off x="2519221" y="3790472"/>
              <a:ext cx="432000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lang="nl-NL" sz="400" dirty="0">
                  <a:solidFill>
                    <a:schemeClr val="bg1"/>
                  </a:solidFill>
                </a:rPr>
                <a:t>outsource</a:t>
              </a:r>
              <a:endParaRPr lang="nl-NL" sz="300" dirty="0">
                <a:solidFill>
                  <a:schemeClr val="bg1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777240" y="1442696"/>
            <a:ext cx="360000" cy="360000"/>
            <a:chOff x="3795192" y="3423813"/>
            <a:chExt cx="540000" cy="540000"/>
          </a:xfrm>
        </p:grpSpPr>
        <p:grpSp>
          <p:nvGrpSpPr>
            <p:cNvPr id="171" name="Group 170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173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" name="TextBox 173"/>
              <p:cNvSpPr txBox="1"/>
              <p:nvPr/>
            </p:nvSpPr>
            <p:spPr>
              <a:xfrm>
                <a:off x="2843808" y="3873729"/>
                <a:ext cx="464608" cy="164901"/>
              </a:xfrm>
              <a:prstGeom prst="rect">
                <a:avLst/>
              </a:prstGeom>
              <a:solidFill>
                <a:srgbClr val="DFE0E1"/>
              </a:solidFill>
              <a:ln>
                <a:solidFill>
                  <a:srgbClr val="DFE0E1"/>
                </a:solidFill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5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2" name="Oval 17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349966" y="1442696"/>
            <a:ext cx="360000" cy="360000"/>
            <a:chOff x="4355976" y="3448107"/>
            <a:chExt cx="540000" cy="540000"/>
          </a:xfrm>
        </p:grpSpPr>
        <p:grpSp>
          <p:nvGrpSpPr>
            <p:cNvPr id="176" name="Group 175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80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1" name="TextBox 180"/>
                <p:cNvSpPr txBox="1"/>
                <p:nvPr/>
              </p:nvSpPr>
              <p:spPr>
                <a:xfrm>
                  <a:off x="2843808" y="3873729"/>
                  <a:ext cx="464608" cy="164901"/>
                </a:xfrm>
                <a:prstGeom prst="rect">
                  <a:avLst/>
                </a:prstGeom>
                <a:solidFill>
                  <a:srgbClr val="DFE0E1"/>
                </a:solidFill>
                <a:ln>
                  <a:solidFill>
                    <a:srgbClr val="DFE0E1"/>
                  </a:solidFill>
                </a:ln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5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7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7" name="Oval 176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5527152" y="1446142"/>
            <a:ext cx="360000" cy="360000"/>
            <a:chOff x="5696186" y="3448107"/>
            <a:chExt cx="540000" cy="540000"/>
          </a:xfrm>
        </p:grpSpPr>
        <p:pic>
          <p:nvPicPr>
            <p:cNvPr id="183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Oval 18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1351" y="1442696"/>
            <a:ext cx="360000" cy="360000"/>
            <a:chOff x="6285456" y="3448107"/>
            <a:chExt cx="540000" cy="540000"/>
          </a:xfrm>
        </p:grpSpPr>
        <p:grpSp>
          <p:nvGrpSpPr>
            <p:cNvPr id="186" name="Group 185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88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7" name="Oval 186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2" name="Oval 19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93" name="Group 192"/>
          <p:cNvGrpSpPr/>
          <p:nvPr/>
        </p:nvGrpSpPr>
        <p:grpSpPr>
          <a:xfrm>
            <a:off x="7960610" y="1442696"/>
            <a:ext cx="360000" cy="360000"/>
            <a:chOff x="8068642" y="3448107"/>
            <a:chExt cx="540000" cy="540000"/>
          </a:xfrm>
        </p:grpSpPr>
        <p:pic>
          <p:nvPicPr>
            <p:cNvPr id="19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5" name="Oval 194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1458393" y="2142868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r>
              <a:rPr lang="nl-NL" sz="1000" b="1" dirty="0">
                <a:solidFill>
                  <a:srgbClr val="505050"/>
                </a:solidFill>
              </a:rPr>
              <a:t>EU Verordening EIDAS* sinds juli 2016</a:t>
            </a:r>
          </a:p>
          <a:p>
            <a:pPr>
              <a:buClr>
                <a:srgbClr val="72BF44"/>
              </a:buClr>
            </a:pPr>
            <a:endParaRPr lang="nl-NL" sz="10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000" u="sng" dirty="0">
                <a:solidFill>
                  <a:srgbClr val="505050"/>
                </a:solidFill>
              </a:rPr>
              <a:t>‘Aangetekende – Elektronische – Zending’:</a:t>
            </a:r>
          </a:p>
          <a:p>
            <a:pPr>
              <a:buClr>
                <a:srgbClr val="72BF44"/>
              </a:buClr>
            </a:pPr>
            <a:r>
              <a:rPr lang="nl-NL" sz="1000" dirty="0">
                <a:solidFill>
                  <a:srgbClr val="505050"/>
                </a:solidFill>
              </a:rPr>
              <a:t> </a:t>
            </a: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Inhoud raadpleegbaar is door partijen;</a:t>
            </a: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Authenticiteit inhoud is gewaarborgd;</a:t>
            </a: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Moment van totstandkoming is vastgesteld; </a:t>
            </a: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Identiteit van partijen voldoende is vastgesteld. (BW 6, artikel 227a)</a:t>
            </a:r>
          </a:p>
          <a:p>
            <a:pPr>
              <a:buClr>
                <a:srgbClr val="72BF44"/>
              </a:buClr>
            </a:pPr>
            <a:endParaRPr lang="nl-NL" sz="10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000" dirty="0">
                <a:solidFill>
                  <a:srgbClr val="505050"/>
                </a:solidFill>
              </a:rPr>
              <a:t>Onmogelijk in bestaand mail- of postproces </a:t>
            </a: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4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700" dirty="0">
                <a:solidFill>
                  <a:srgbClr val="505050"/>
                </a:solidFill>
              </a:rPr>
              <a:t>*verordening elektronische identiteiten en vertrouwensdiensten</a:t>
            </a:r>
          </a:p>
        </p:txBody>
      </p:sp>
      <p:pic>
        <p:nvPicPr>
          <p:cNvPr id="1026" name="Picture 2" descr="C:\Users\bterweel\Documents\Af te handelen\OMS-500\OMS-500 Plugin\Aangetekend-mailen-logo-NL-zk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2"/>
          <a:stretch/>
        </p:blipFill>
        <p:spPr bwMode="auto">
          <a:xfrm>
            <a:off x="7300334" y="162440"/>
            <a:ext cx="173211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/>
          <p:cNvSpPr/>
          <p:nvPr/>
        </p:nvSpPr>
        <p:spPr>
          <a:xfrm>
            <a:off x="5418393" y="2142868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r>
              <a:rPr lang="nl-NL" sz="800" b="1" dirty="0">
                <a:solidFill>
                  <a:srgbClr val="505050"/>
                </a:solidFill>
              </a:rPr>
              <a:t>Hoe doen wij dit?</a:t>
            </a:r>
          </a:p>
          <a:p>
            <a:pPr>
              <a:buClr>
                <a:srgbClr val="72BF44"/>
              </a:buClr>
            </a:pPr>
            <a:endParaRPr lang="nl-NL" sz="8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800" b="1" dirty="0">
                <a:solidFill>
                  <a:srgbClr val="F07D23"/>
                </a:solidFill>
              </a:rPr>
              <a:t>Inhoud raadpleegbaar door partijen</a:t>
            </a:r>
          </a:p>
          <a:p>
            <a:pPr marL="179388">
              <a:buClr>
                <a:srgbClr val="72BF44"/>
              </a:buClr>
            </a:pPr>
            <a:r>
              <a:rPr lang="nl-NL" sz="800" dirty="0">
                <a:solidFill>
                  <a:srgbClr val="505050"/>
                </a:solidFill>
              </a:rPr>
              <a:t>Inhoud via verschillende bestandstypen aangeboden: origineel, EML, PDF via de servers van Aangetekend Mailen</a:t>
            </a:r>
          </a:p>
          <a:p>
            <a:pPr>
              <a:buClr>
                <a:srgbClr val="72BF44"/>
              </a:buClr>
            </a:pPr>
            <a:endParaRPr lang="nl-NL" sz="800" dirty="0">
              <a:solidFill>
                <a:srgbClr val="72BF44"/>
              </a:solidFill>
            </a:endParaRP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800" b="1" dirty="0">
                <a:solidFill>
                  <a:srgbClr val="F07D23"/>
                </a:solidFill>
              </a:rPr>
              <a:t>Authenticiteit inhoud gewaarborgd</a:t>
            </a:r>
          </a:p>
          <a:p>
            <a:pPr marL="179388">
              <a:buClr>
                <a:srgbClr val="72BF44"/>
              </a:buClr>
            </a:pPr>
            <a:r>
              <a:rPr lang="nl-NL" sz="800" dirty="0">
                <a:solidFill>
                  <a:srgbClr val="505050"/>
                </a:solidFill>
              </a:rPr>
              <a:t>Van bijlage(n) wordt een “vingerafdruk” gemaakt en 7 jaar bewaard . Bijlage(n) en vingerafdrukken kunnen altijd geverifieerd worden door partijen</a:t>
            </a:r>
          </a:p>
          <a:p>
            <a:pPr>
              <a:buClr>
                <a:srgbClr val="72BF44"/>
              </a:buClr>
            </a:pPr>
            <a:endParaRPr lang="nl-NL" sz="800" dirty="0">
              <a:solidFill>
                <a:srgbClr val="72BF44"/>
              </a:solidFill>
            </a:endParaRP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800" b="1" dirty="0">
                <a:solidFill>
                  <a:srgbClr val="F07D23"/>
                </a:solidFill>
              </a:rPr>
              <a:t>Moment van totstandkoming vastgesteld</a:t>
            </a:r>
          </a:p>
          <a:p>
            <a:pPr marL="177800">
              <a:buClr>
                <a:srgbClr val="72BF44"/>
              </a:buClr>
            </a:pPr>
            <a:r>
              <a:rPr lang="nl-NL" sz="800" dirty="0">
                <a:solidFill>
                  <a:srgbClr val="505050"/>
                </a:solidFill>
              </a:rPr>
              <a:t>Door een onafhankelijke derde, Aangetekend Mailen, wordt geregistreerd wanneer de inhoud is verstuurd, ontvangen en opgehaald. </a:t>
            </a:r>
            <a:r>
              <a:rPr lang="nl-NL" sz="600" dirty="0">
                <a:solidFill>
                  <a:srgbClr val="505050"/>
                </a:solidFill>
              </a:rPr>
              <a:t>(Ontvangst theorie BW 3, artikel 3:37)</a:t>
            </a:r>
            <a:endParaRPr lang="nl-NL" sz="8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endParaRPr lang="nl-NL" sz="800" dirty="0">
              <a:solidFill>
                <a:srgbClr val="72BF44"/>
              </a:solidFill>
            </a:endParaRPr>
          </a:p>
          <a:p>
            <a:pPr marL="171450" indent="-171450">
              <a:buClr>
                <a:srgbClr val="F07D23"/>
              </a:buClr>
              <a:buFont typeface="Wingdings" panose="05000000000000000000" pitchFamily="2" charset="2"/>
              <a:buChar char="ü"/>
            </a:pPr>
            <a:r>
              <a:rPr lang="nl-NL" sz="800" b="1" dirty="0">
                <a:solidFill>
                  <a:srgbClr val="F07D23"/>
                </a:solidFill>
              </a:rPr>
              <a:t>Identiteit van partijen voldoende vastgesteld</a:t>
            </a:r>
          </a:p>
          <a:p>
            <a:pPr marL="177800">
              <a:buClr>
                <a:srgbClr val="72BF44"/>
              </a:buClr>
            </a:pPr>
            <a:r>
              <a:rPr lang="nl-NL" sz="800" dirty="0">
                <a:solidFill>
                  <a:srgbClr val="505050"/>
                </a:solidFill>
              </a:rPr>
              <a:t>Overeenkomst met klant. Inrichten van een klant specifiek Aangetekend Mail Server met SSL. Autorisatie van mailservers klant, gebruikers en beheerders</a:t>
            </a:r>
          </a:p>
          <a:p>
            <a:pPr>
              <a:buClr>
                <a:srgbClr val="72BF44"/>
              </a:buClr>
            </a:pPr>
            <a:endParaRPr lang="nl-NL" sz="800" dirty="0">
              <a:solidFill>
                <a:srgbClr val="50505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3" b="2838"/>
          <a:stretch/>
        </p:blipFill>
        <p:spPr bwMode="auto">
          <a:xfrm>
            <a:off x="1871960" y="3903172"/>
            <a:ext cx="2340000" cy="97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46" y="1484357"/>
            <a:ext cx="139500" cy="180000"/>
          </a:xfrm>
          <a:prstGeom prst="rect">
            <a:avLst/>
          </a:prstGeom>
        </p:spPr>
      </p:pic>
      <p:sp>
        <p:nvSpPr>
          <p:cNvPr id="52" name="Oval 5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53" name="Group 52"/>
          <p:cNvGrpSpPr/>
          <p:nvPr/>
        </p:nvGrpSpPr>
        <p:grpSpPr>
          <a:xfrm>
            <a:off x="7466827" y="1501825"/>
            <a:ext cx="219629" cy="252000"/>
            <a:chOff x="7086580" y="1643519"/>
            <a:chExt cx="237101" cy="285095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580" y="1643519"/>
              <a:ext cx="229950" cy="252000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7092280" y="1851670"/>
              <a:ext cx="231401" cy="76944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500" dirty="0">
                  <a:solidFill>
                    <a:schemeClr val="bg1"/>
                  </a:solidFill>
                </a:rPr>
                <a:t>SFTP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78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292713" cy="857250"/>
          </a:xfrm>
        </p:spPr>
        <p:txBody>
          <a:bodyPr/>
          <a:lstStyle/>
          <a:p>
            <a:r>
              <a:rPr lang="en-US" dirty="0" err="1"/>
              <a:t>Aangetekend</a:t>
            </a:r>
            <a:r>
              <a:rPr lang="en-US" dirty="0"/>
              <a:t> </a:t>
            </a:r>
            <a:r>
              <a:rPr lang="en-US" dirty="0" err="1"/>
              <a:t>Mailen</a:t>
            </a:r>
            <a:endParaRPr lang="nl-NL" dirty="0"/>
          </a:p>
        </p:txBody>
      </p:sp>
      <p:cxnSp>
        <p:nvCxnSpPr>
          <p:cNvPr id="153" name="Straight Arrow Connector 152"/>
          <p:cNvCxnSpPr/>
          <p:nvPr/>
        </p:nvCxnSpPr>
        <p:spPr>
          <a:xfrm flipV="1">
            <a:off x="216647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2733596" y="1186355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72" idx="0"/>
          </p:cNvCxnSpPr>
          <p:nvPr/>
        </p:nvCxnSpPr>
        <p:spPr>
          <a:xfrm flipV="1">
            <a:off x="3957240" y="1186356"/>
            <a:ext cx="2752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77" idx="0"/>
          </p:cNvCxnSpPr>
          <p:nvPr/>
        </p:nvCxnSpPr>
        <p:spPr>
          <a:xfrm flipV="1">
            <a:off x="4529966" y="1186356"/>
            <a:ext cx="0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570609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V="1">
            <a:off x="6272192" y="1186355"/>
            <a:ext cx="0" cy="259837"/>
          </a:xfrm>
          <a:prstGeom prst="straightConnector1">
            <a:avLst/>
          </a:prstGeom>
          <a:ln w="19050">
            <a:solidFill>
              <a:srgbClr val="72BF4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7578304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8140610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458393" y="826355"/>
            <a:ext cx="7200000" cy="360000"/>
          </a:xfrm>
          <a:prstGeom prst="rect">
            <a:avLst/>
          </a:prstGeom>
          <a:solidFill>
            <a:srgbClr val="DFE0E1"/>
          </a:solidFill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OMS-500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1986476" y="1446192"/>
            <a:ext cx="360000" cy="360000"/>
            <a:chOff x="1889752" y="3448107"/>
            <a:chExt cx="540000" cy="540000"/>
          </a:xfrm>
        </p:grpSpPr>
        <p:pic>
          <p:nvPicPr>
            <p:cNvPr id="163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Oval 163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3596" y="1446192"/>
            <a:ext cx="360000" cy="360000"/>
            <a:chOff x="2463596" y="3448107"/>
            <a:chExt cx="540000" cy="540000"/>
          </a:xfrm>
        </p:grpSpPr>
        <p:sp>
          <p:nvSpPr>
            <p:cNvPr id="169" name="TextBox 168"/>
            <p:cNvSpPr txBox="1"/>
            <p:nvPr/>
          </p:nvSpPr>
          <p:spPr>
            <a:xfrm>
              <a:off x="2519221" y="3790472"/>
              <a:ext cx="432000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lang="nl-NL" sz="400" dirty="0">
                  <a:solidFill>
                    <a:schemeClr val="bg1"/>
                  </a:solidFill>
                </a:rPr>
                <a:t>outsource</a:t>
              </a:r>
              <a:endParaRPr lang="nl-NL" sz="300" dirty="0">
                <a:solidFill>
                  <a:schemeClr val="bg1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777240" y="1442696"/>
            <a:ext cx="360000" cy="360000"/>
            <a:chOff x="3795192" y="3423813"/>
            <a:chExt cx="540000" cy="540000"/>
          </a:xfrm>
        </p:grpSpPr>
        <p:grpSp>
          <p:nvGrpSpPr>
            <p:cNvPr id="171" name="Group 170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173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" name="TextBox 173"/>
              <p:cNvSpPr txBox="1"/>
              <p:nvPr/>
            </p:nvSpPr>
            <p:spPr>
              <a:xfrm>
                <a:off x="2843808" y="3873729"/>
                <a:ext cx="464608" cy="164901"/>
              </a:xfrm>
              <a:prstGeom prst="rect">
                <a:avLst/>
              </a:prstGeom>
              <a:solidFill>
                <a:srgbClr val="DFE0E1"/>
              </a:solidFill>
              <a:ln>
                <a:solidFill>
                  <a:srgbClr val="DFE0E1"/>
                </a:solidFill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5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2" name="Oval 17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349966" y="1442696"/>
            <a:ext cx="360000" cy="360000"/>
            <a:chOff x="4355976" y="3448107"/>
            <a:chExt cx="540000" cy="540000"/>
          </a:xfrm>
        </p:grpSpPr>
        <p:grpSp>
          <p:nvGrpSpPr>
            <p:cNvPr id="176" name="Group 175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80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1" name="TextBox 180"/>
                <p:cNvSpPr txBox="1"/>
                <p:nvPr/>
              </p:nvSpPr>
              <p:spPr>
                <a:xfrm>
                  <a:off x="2843808" y="3873729"/>
                  <a:ext cx="464608" cy="164901"/>
                </a:xfrm>
                <a:prstGeom prst="rect">
                  <a:avLst/>
                </a:prstGeom>
                <a:solidFill>
                  <a:srgbClr val="DFE0E1"/>
                </a:solidFill>
                <a:ln>
                  <a:solidFill>
                    <a:srgbClr val="DFE0E1"/>
                  </a:solidFill>
                </a:ln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5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7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7" name="Oval 176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5527152" y="1446142"/>
            <a:ext cx="360000" cy="360000"/>
            <a:chOff x="5696186" y="3448107"/>
            <a:chExt cx="540000" cy="540000"/>
          </a:xfrm>
        </p:grpSpPr>
        <p:pic>
          <p:nvPicPr>
            <p:cNvPr id="183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Oval 18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1351" y="1442696"/>
            <a:ext cx="360000" cy="360000"/>
            <a:chOff x="6285456" y="3448107"/>
            <a:chExt cx="540000" cy="540000"/>
          </a:xfrm>
        </p:grpSpPr>
        <p:grpSp>
          <p:nvGrpSpPr>
            <p:cNvPr id="186" name="Group 185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88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7" name="Oval 186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2" name="Oval 19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93" name="Group 192"/>
          <p:cNvGrpSpPr/>
          <p:nvPr/>
        </p:nvGrpSpPr>
        <p:grpSpPr>
          <a:xfrm>
            <a:off x="7960610" y="1442696"/>
            <a:ext cx="360000" cy="360000"/>
            <a:chOff x="8068642" y="3448107"/>
            <a:chExt cx="540000" cy="540000"/>
          </a:xfrm>
        </p:grpSpPr>
        <p:pic>
          <p:nvPicPr>
            <p:cNvPr id="19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5" name="Oval 194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1458393" y="2142868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r>
              <a:rPr lang="nl-NL" sz="1000" b="1" dirty="0">
                <a:solidFill>
                  <a:srgbClr val="505050"/>
                </a:solidFill>
              </a:rPr>
              <a:t>Verzender, hoe werkt het?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Eenmalige</a:t>
            </a:r>
            <a:r>
              <a:rPr lang="nl-NL" sz="1000" dirty="0">
                <a:solidFill>
                  <a:srgbClr val="505050"/>
                </a:solidFill>
              </a:rPr>
              <a:t> installatie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Vanuit OMS-500 worden de documenten </a:t>
            </a:r>
            <a:r>
              <a:rPr lang="nl-NL" sz="1000" dirty="0">
                <a:solidFill>
                  <a:srgbClr val="F07D23"/>
                </a:solidFill>
              </a:rPr>
              <a:t>automatisch</a:t>
            </a:r>
            <a:r>
              <a:rPr lang="nl-NL" sz="1000" dirty="0">
                <a:solidFill>
                  <a:srgbClr val="505050"/>
                </a:solidFill>
              </a:rPr>
              <a:t> via uw eigen server van Aangetekend Mailen verzonden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Beschikbare </a:t>
            </a:r>
            <a:r>
              <a:rPr lang="nl-NL" sz="1000" dirty="0">
                <a:solidFill>
                  <a:srgbClr val="F07D23"/>
                </a:solidFill>
              </a:rPr>
              <a:t>talen</a:t>
            </a:r>
            <a:r>
              <a:rPr lang="nl-NL" sz="1000" dirty="0">
                <a:solidFill>
                  <a:srgbClr val="505050"/>
                </a:solidFill>
              </a:rPr>
              <a:t>: Nederlands, Vlaams, Waals, Engels, Duits, Frans en Spaans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Status updates </a:t>
            </a:r>
            <a:r>
              <a:rPr lang="nl-NL" sz="1000" dirty="0">
                <a:solidFill>
                  <a:srgbClr val="505050"/>
                </a:solidFill>
              </a:rPr>
              <a:t>per e-mail, dashboard of XML interface</a:t>
            </a:r>
          </a:p>
          <a:p>
            <a:pPr>
              <a:buClr>
                <a:srgbClr val="72BF44"/>
              </a:buClr>
            </a:pPr>
            <a:endParaRPr lang="nl-NL" sz="10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000" b="1" dirty="0">
                <a:solidFill>
                  <a:srgbClr val="505050"/>
                </a:solidFill>
              </a:rPr>
              <a:t>Ontvanger, hoe werkt het?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Ontvanger krijgt </a:t>
            </a:r>
            <a:r>
              <a:rPr lang="nl-NL" sz="1000" dirty="0">
                <a:solidFill>
                  <a:srgbClr val="F07D23"/>
                </a:solidFill>
              </a:rPr>
              <a:t>email</a:t>
            </a:r>
            <a:r>
              <a:rPr lang="nl-NL" sz="1000" dirty="0">
                <a:solidFill>
                  <a:srgbClr val="505050"/>
                </a:solidFill>
              </a:rPr>
              <a:t> met aankondiging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Ontvanger </a:t>
            </a:r>
            <a:r>
              <a:rPr lang="nl-NL" sz="1000" dirty="0">
                <a:solidFill>
                  <a:srgbClr val="F07D23"/>
                </a:solidFill>
              </a:rPr>
              <a:t>accepteert</a:t>
            </a:r>
            <a:r>
              <a:rPr lang="nl-NL" sz="1000" dirty="0">
                <a:solidFill>
                  <a:srgbClr val="505050"/>
                </a:solidFill>
              </a:rPr>
              <a:t> of weigert de zending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Na acceptatie wordt de </a:t>
            </a:r>
            <a:r>
              <a:rPr lang="nl-NL" sz="1000" dirty="0">
                <a:solidFill>
                  <a:srgbClr val="F07D23"/>
                </a:solidFill>
              </a:rPr>
              <a:t>originele mail </a:t>
            </a:r>
            <a:r>
              <a:rPr lang="nl-NL" sz="1000" dirty="0">
                <a:solidFill>
                  <a:srgbClr val="505050"/>
                </a:solidFill>
              </a:rPr>
              <a:t>automatisch toegezonden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000" dirty="0">
              <a:solidFill>
                <a:srgbClr val="505050"/>
              </a:solidFill>
            </a:endParaRPr>
          </a:p>
        </p:txBody>
      </p:sp>
      <p:pic>
        <p:nvPicPr>
          <p:cNvPr id="1026" name="Picture 2" descr="C:\Users\bterweel\Documents\Af te handelen\OMS-500\OMS-500 Plugin\Aangetekend-mailen-logo-NL-zk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2"/>
          <a:stretch/>
        </p:blipFill>
        <p:spPr bwMode="auto">
          <a:xfrm>
            <a:off x="7300334" y="162440"/>
            <a:ext cx="173211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Afbeelding 5"/>
          <p:cNvPicPr>
            <a:picLocks noChangeAspect="1"/>
          </p:cNvPicPr>
          <p:nvPr/>
        </p:nvPicPr>
        <p:blipFill rotWithShape="1">
          <a:blip r:embed="rId8"/>
          <a:srcRect b="50000"/>
          <a:stretch/>
        </p:blipFill>
        <p:spPr>
          <a:xfrm>
            <a:off x="4874853" y="3672528"/>
            <a:ext cx="2133893" cy="1275486"/>
          </a:xfrm>
          <a:prstGeom prst="rect">
            <a:avLst/>
          </a:prstGeom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3" b="2838"/>
          <a:stretch/>
        </p:blipFill>
        <p:spPr bwMode="auto">
          <a:xfrm>
            <a:off x="4903158" y="1851670"/>
            <a:ext cx="4149280" cy="172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867" y="2859782"/>
            <a:ext cx="1656629" cy="201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878358" y="2892235"/>
            <a:ext cx="720000" cy="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014" y="2843115"/>
            <a:ext cx="848245" cy="24225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46" y="1484357"/>
            <a:ext cx="139500" cy="180000"/>
          </a:xfrm>
          <a:prstGeom prst="rect">
            <a:avLst/>
          </a:prstGeom>
        </p:spPr>
      </p:pic>
      <p:sp>
        <p:nvSpPr>
          <p:cNvPr id="58" name="Oval 57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59" name="Group 58"/>
          <p:cNvGrpSpPr/>
          <p:nvPr/>
        </p:nvGrpSpPr>
        <p:grpSpPr>
          <a:xfrm>
            <a:off x="7466827" y="1501825"/>
            <a:ext cx="219629" cy="252000"/>
            <a:chOff x="7086580" y="1643519"/>
            <a:chExt cx="237101" cy="285095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580" y="1643519"/>
              <a:ext cx="229950" cy="252000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7092280" y="1851670"/>
              <a:ext cx="231401" cy="76944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500" dirty="0">
                  <a:solidFill>
                    <a:schemeClr val="bg1"/>
                  </a:solidFill>
                </a:rPr>
                <a:t>SFTP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56198" y="632096"/>
            <a:ext cx="8685324" cy="4236698"/>
            <a:chOff x="256198" y="632096"/>
            <a:chExt cx="8685324" cy="4236698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98" y="632096"/>
              <a:ext cx="3481394" cy="4236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Afbeelding 5"/>
            <p:cNvPicPr>
              <a:picLocks noChangeAspect="1"/>
            </p:cNvPicPr>
            <p:nvPr/>
          </p:nvPicPr>
          <p:blipFill rotWithShape="1">
            <a:blip r:embed="rId8"/>
            <a:srcRect b="50000"/>
            <a:stretch/>
          </p:blipFill>
          <p:spPr>
            <a:xfrm>
              <a:off x="4142129" y="639126"/>
              <a:ext cx="4799393" cy="28687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994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292713" cy="857250"/>
          </a:xfrm>
        </p:spPr>
        <p:txBody>
          <a:bodyPr/>
          <a:lstStyle/>
          <a:p>
            <a:r>
              <a:rPr lang="en-US" dirty="0" err="1"/>
              <a:t>Aangetekend</a:t>
            </a:r>
            <a:r>
              <a:rPr lang="en-US" dirty="0"/>
              <a:t> </a:t>
            </a:r>
            <a:r>
              <a:rPr lang="en-US" dirty="0" err="1"/>
              <a:t>Mailen</a:t>
            </a:r>
            <a:endParaRPr lang="nl-NL" dirty="0"/>
          </a:p>
        </p:txBody>
      </p:sp>
      <p:cxnSp>
        <p:nvCxnSpPr>
          <p:cNvPr id="153" name="Straight Arrow Connector 152"/>
          <p:cNvCxnSpPr/>
          <p:nvPr/>
        </p:nvCxnSpPr>
        <p:spPr>
          <a:xfrm flipV="1">
            <a:off x="216647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2733596" y="1186355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72" idx="0"/>
          </p:cNvCxnSpPr>
          <p:nvPr/>
        </p:nvCxnSpPr>
        <p:spPr>
          <a:xfrm flipV="1">
            <a:off x="3957240" y="1186356"/>
            <a:ext cx="2752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77" idx="0"/>
          </p:cNvCxnSpPr>
          <p:nvPr/>
        </p:nvCxnSpPr>
        <p:spPr>
          <a:xfrm flipV="1">
            <a:off x="4529966" y="1186356"/>
            <a:ext cx="0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570609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V="1">
            <a:off x="6272192" y="1186355"/>
            <a:ext cx="0" cy="259837"/>
          </a:xfrm>
          <a:prstGeom prst="straightConnector1">
            <a:avLst/>
          </a:prstGeom>
          <a:ln w="19050">
            <a:solidFill>
              <a:srgbClr val="72BF4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7578304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8140610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458393" y="826355"/>
            <a:ext cx="7200000" cy="360000"/>
          </a:xfrm>
          <a:prstGeom prst="rect">
            <a:avLst/>
          </a:prstGeom>
          <a:solidFill>
            <a:srgbClr val="DFE0E1"/>
          </a:solidFill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OMS-500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1986476" y="1446192"/>
            <a:ext cx="360000" cy="360000"/>
            <a:chOff x="1889752" y="3448107"/>
            <a:chExt cx="540000" cy="540000"/>
          </a:xfrm>
        </p:grpSpPr>
        <p:pic>
          <p:nvPicPr>
            <p:cNvPr id="163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Oval 163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3596" y="1446192"/>
            <a:ext cx="360000" cy="360000"/>
            <a:chOff x="2463596" y="3448107"/>
            <a:chExt cx="540000" cy="540000"/>
          </a:xfrm>
        </p:grpSpPr>
        <p:sp>
          <p:nvSpPr>
            <p:cNvPr id="169" name="TextBox 168"/>
            <p:cNvSpPr txBox="1"/>
            <p:nvPr/>
          </p:nvSpPr>
          <p:spPr>
            <a:xfrm>
              <a:off x="2519221" y="3790472"/>
              <a:ext cx="432000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lang="nl-NL" sz="400" dirty="0">
                  <a:solidFill>
                    <a:schemeClr val="bg1"/>
                  </a:solidFill>
                </a:rPr>
                <a:t>outsource</a:t>
              </a:r>
              <a:endParaRPr lang="nl-NL" sz="300" dirty="0">
                <a:solidFill>
                  <a:schemeClr val="bg1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777240" y="1442696"/>
            <a:ext cx="360000" cy="360000"/>
            <a:chOff x="3795192" y="3423813"/>
            <a:chExt cx="540000" cy="540000"/>
          </a:xfrm>
        </p:grpSpPr>
        <p:grpSp>
          <p:nvGrpSpPr>
            <p:cNvPr id="171" name="Group 170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173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" name="TextBox 173"/>
              <p:cNvSpPr txBox="1"/>
              <p:nvPr/>
            </p:nvSpPr>
            <p:spPr>
              <a:xfrm>
                <a:off x="2843808" y="3873729"/>
                <a:ext cx="464608" cy="164901"/>
              </a:xfrm>
              <a:prstGeom prst="rect">
                <a:avLst/>
              </a:prstGeom>
              <a:solidFill>
                <a:srgbClr val="DFE0E1"/>
              </a:solidFill>
              <a:ln>
                <a:solidFill>
                  <a:srgbClr val="DFE0E1"/>
                </a:solidFill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5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2" name="Oval 17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349966" y="1442696"/>
            <a:ext cx="360000" cy="360000"/>
            <a:chOff x="4355976" y="3448107"/>
            <a:chExt cx="540000" cy="540000"/>
          </a:xfrm>
        </p:grpSpPr>
        <p:grpSp>
          <p:nvGrpSpPr>
            <p:cNvPr id="176" name="Group 175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80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1" name="TextBox 180"/>
                <p:cNvSpPr txBox="1"/>
                <p:nvPr/>
              </p:nvSpPr>
              <p:spPr>
                <a:xfrm>
                  <a:off x="2843808" y="3873729"/>
                  <a:ext cx="464608" cy="164901"/>
                </a:xfrm>
                <a:prstGeom prst="rect">
                  <a:avLst/>
                </a:prstGeom>
                <a:solidFill>
                  <a:srgbClr val="DFE0E1"/>
                </a:solidFill>
                <a:ln>
                  <a:solidFill>
                    <a:srgbClr val="DFE0E1"/>
                  </a:solidFill>
                </a:ln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5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7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7" name="Oval 176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5527152" y="1446142"/>
            <a:ext cx="360000" cy="360000"/>
            <a:chOff x="5696186" y="3448107"/>
            <a:chExt cx="540000" cy="540000"/>
          </a:xfrm>
        </p:grpSpPr>
        <p:pic>
          <p:nvPicPr>
            <p:cNvPr id="183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Oval 18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1351" y="1442696"/>
            <a:ext cx="360000" cy="360000"/>
            <a:chOff x="6285456" y="3448107"/>
            <a:chExt cx="540000" cy="540000"/>
          </a:xfrm>
        </p:grpSpPr>
        <p:grpSp>
          <p:nvGrpSpPr>
            <p:cNvPr id="186" name="Group 185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88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7" name="Oval 186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2" name="Oval 19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93" name="Group 192"/>
          <p:cNvGrpSpPr/>
          <p:nvPr/>
        </p:nvGrpSpPr>
        <p:grpSpPr>
          <a:xfrm>
            <a:off x="7960610" y="1442696"/>
            <a:ext cx="360000" cy="360000"/>
            <a:chOff x="8068642" y="3448107"/>
            <a:chExt cx="540000" cy="540000"/>
          </a:xfrm>
        </p:grpSpPr>
        <p:pic>
          <p:nvPicPr>
            <p:cNvPr id="19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5" name="Oval 194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1458393" y="2142868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endParaRPr lang="nl-NL" sz="10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000" b="1" dirty="0">
                <a:solidFill>
                  <a:srgbClr val="505050"/>
                </a:solidFill>
              </a:rPr>
              <a:t>Voordelen</a:t>
            </a:r>
            <a:endParaRPr lang="nl-NL" sz="10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Aanzienlijk goedkoper</a:t>
            </a:r>
            <a:r>
              <a:rPr lang="nl-NL" sz="1000" dirty="0">
                <a:solidFill>
                  <a:srgbClr val="505050"/>
                </a:solidFill>
              </a:rPr>
              <a:t>: met méér zekerheid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Efficiënter</a:t>
            </a:r>
            <a:r>
              <a:rPr lang="nl-NL" sz="1000" dirty="0">
                <a:solidFill>
                  <a:srgbClr val="505050"/>
                </a:solidFill>
              </a:rPr>
              <a:t>: minder handelingen 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Effectiviteit</a:t>
            </a:r>
            <a:r>
              <a:rPr lang="nl-NL" sz="1000" dirty="0">
                <a:solidFill>
                  <a:srgbClr val="505050"/>
                </a:solidFill>
              </a:rPr>
              <a:t>: grip op proces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Duurzaam</a:t>
            </a:r>
            <a:r>
              <a:rPr lang="nl-NL" sz="1000" dirty="0">
                <a:solidFill>
                  <a:srgbClr val="505050"/>
                </a:solidFill>
              </a:rPr>
              <a:t>: draagt bij aan MVO 	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Veilig</a:t>
            </a:r>
            <a:r>
              <a:rPr lang="nl-NL" sz="1000" dirty="0">
                <a:solidFill>
                  <a:srgbClr val="505050"/>
                </a:solidFill>
              </a:rPr>
              <a:t>: beveiligd transport van documenten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F07D23"/>
                </a:solidFill>
              </a:rPr>
              <a:t>Juridische zekerheid</a:t>
            </a:r>
            <a:r>
              <a:rPr lang="nl-NL" sz="1000" dirty="0">
                <a:solidFill>
                  <a:srgbClr val="505050"/>
                </a:solidFill>
              </a:rPr>
              <a:t>: bewezen, rechtsgeldig</a:t>
            </a:r>
          </a:p>
          <a:p>
            <a:pPr>
              <a:buClr>
                <a:srgbClr val="72BF44"/>
              </a:buClr>
            </a:pPr>
            <a:endParaRPr lang="nl-NL" sz="1000" dirty="0">
              <a:solidFill>
                <a:srgbClr val="505050"/>
              </a:solidFill>
            </a:endParaRPr>
          </a:p>
          <a:p>
            <a:pPr>
              <a:buClr>
                <a:srgbClr val="72BF44"/>
              </a:buClr>
            </a:pPr>
            <a:r>
              <a:rPr lang="nl-NL" sz="1000" b="1" dirty="0">
                <a:solidFill>
                  <a:srgbClr val="505050"/>
                </a:solidFill>
              </a:rPr>
              <a:t>Overige functionaliteiten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Automatische herinneringen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Wekelijkse rapportage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Onderscheid klantbeheerder en gebruiker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Nieuwe gebruikers, dashboards zelf aanmaken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Grafieken voor management rapportages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Standaard API interface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000" dirty="0">
                <a:solidFill>
                  <a:srgbClr val="505050"/>
                </a:solidFill>
              </a:rPr>
              <a:t>Standaard XML interface</a:t>
            </a:r>
          </a:p>
          <a:p>
            <a:pPr>
              <a:buClr>
                <a:srgbClr val="72BF44"/>
              </a:buClr>
            </a:pPr>
            <a:endParaRPr lang="nl-NL" sz="1000" dirty="0">
              <a:solidFill>
                <a:srgbClr val="505050"/>
              </a:solidFill>
            </a:endParaRPr>
          </a:p>
        </p:txBody>
      </p:sp>
      <p:pic>
        <p:nvPicPr>
          <p:cNvPr id="1026" name="Picture 2" descr="C:\Users\bterweel\Documents\Af te handelen\OMS-500\OMS-500 Plugin\Aangetekend-mailen-logo-NL-zk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2"/>
          <a:stretch/>
        </p:blipFill>
        <p:spPr bwMode="auto">
          <a:xfrm>
            <a:off x="7300334" y="162440"/>
            <a:ext cx="173211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0032" y="2937489"/>
            <a:ext cx="4212000" cy="17945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68622" y="2500322"/>
            <a:ext cx="3895866" cy="215444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nl-NL" sz="1400" b="1" dirty="0">
                <a:solidFill>
                  <a:srgbClr val="505050"/>
                </a:solidFill>
              </a:rPr>
              <a:t>“</a:t>
            </a:r>
            <a:r>
              <a:rPr lang="nl-NL" sz="1400" b="1" dirty="0">
                <a:solidFill>
                  <a:srgbClr val="F07D23"/>
                </a:solidFill>
              </a:rPr>
              <a:t>Meer zekerheid </a:t>
            </a:r>
            <a:r>
              <a:rPr lang="nl-NL" sz="1400" b="1" dirty="0">
                <a:solidFill>
                  <a:srgbClr val="505050"/>
                </a:solidFill>
              </a:rPr>
              <a:t>tegen </a:t>
            </a:r>
            <a:r>
              <a:rPr lang="nl-NL" sz="1400" b="1" dirty="0">
                <a:solidFill>
                  <a:srgbClr val="2D2DC7"/>
                </a:solidFill>
              </a:rPr>
              <a:t>lagere kosten</a:t>
            </a:r>
            <a:r>
              <a:rPr lang="nl-NL" sz="1400" b="1" dirty="0">
                <a:solidFill>
                  <a:srgbClr val="505050"/>
                </a:solidFill>
              </a:rPr>
              <a:t>”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46" y="1484357"/>
            <a:ext cx="139500" cy="180000"/>
          </a:xfrm>
          <a:prstGeom prst="rect">
            <a:avLst/>
          </a:prstGeom>
        </p:spPr>
      </p:pic>
      <p:sp>
        <p:nvSpPr>
          <p:cNvPr id="52" name="Oval 5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53" name="Group 52"/>
          <p:cNvGrpSpPr/>
          <p:nvPr/>
        </p:nvGrpSpPr>
        <p:grpSpPr>
          <a:xfrm>
            <a:off x="7466827" y="1501825"/>
            <a:ext cx="219629" cy="252000"/>
            <a:chOff x="7086580" y="1643519"/>
            <a:chExt cx="237101" cy="285095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580" y="1643519"/>
              <a:ext cx="229950" cy="252000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7092280" y="1851670"/>
              <a:ext cx="231401" cy="76944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500" dirty="0">
                  <a:solidFill>
                    <a:schemeClr val="bg1"/>
                  </a:solidFill>
                </a:rPr>
                <a:t>SFTP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9695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30956" y="1416994"/>
            <a:ext cx="3312368" cy="581320"/>
          </a:xfrm>
        </p:spPr>
        <p:txBody>
          <a:bodyPr/>
          <a:lstStyle/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Digitaal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</a:t>
            </a:r>
            <a:endParaRPr lang="nl-N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Afbeeldingsresultaat voor Digitaal mail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812" y="1272978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3430956" y="2209082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Management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812" y="206506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3430956" y="3001170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8" descr="Afbeeldingsresultaat voor proces digita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812" y="2857155"/>
            <a:ext cx="1080120" cy="72008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3432403" y="3793257"/>
            <a:ext cx="4812005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Specifiek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Aangetekend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@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4" name="Picture 10" descr="Afbeeldingsresultaat voor aangetekend emai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812" y="3649242"/>
            <a:ext cx="1080120" cy="72008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756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292713" cy="857250"/>
          </a:xfrm>
        </p:spPr>
        <p:txBody>
          <a:bodyPr/>
          <a:lstStyle/>
          <a:p>
            <a:r>
              <a:rPr lang="en-US" dirty="0" err="1"/>
              <a:t>Aangetekend</a:t>
            </a:r>
            <a:r>
              <a:rPr lang="en-US" dirty="0"/>
              <a:t> </a:t>
            </a:r>
            <a:r>
              <a:rPr lang="en-US" dirty="0" err="1"/>
              <a:t>Mailen</a:t>
            </a:r>
            <a:endParaRPr lang="nl-NL" dirty="0"/>
          </a:p>
        </p:txBody>
      </p:sp>
      <p:cxnSp>
        <p:nvCxnSpPr>
          <p:cNvPr id="153" name="Straight Arrow Connector 152"/>
          <p:cNvCxnSpPr/>
          <p:nvPr/>
        </p:nvCxnSpPr>
        <p:spPr>
          <a:xfrm flipV="1">
            <a:off x="216647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2733596" y="1186355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72" idx="0"/>
          </p:cNvCxnSpPr>
          <p:nvPr/>
        </p:nvCxnSpPr>
        <p:spPr>
          <a:xfrm flipV="1">
            <a:off x="3957240" y="1186356"/>
            <a:ext cx="2752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77" idx="0"/>
          </p:cNvCxnSpPr>
          <p:nvPr/>
        </p:nvCxnSpPr>
        <p:spPr>
          <a:xfrm flipV="1">
            <a:off x="4529966" y="1186356"/>
            <a:ext cx="0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570609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V="1">
            <a:off x="6272192" y="1186355"/>
            <a:ext cx="0" cy="259837"/>
          </a:xfrm>
          <a:prstGeom prst="straightConnector1">
            <a:avLst/>
          </a:prstGeom>
          <a:ln w="19050">
            <a:solidFill>
              <a:srgbClr val="72BF4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7578304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8140610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458393" y="826355"/>
            <a:ext cx="7200000" cy="360000"/>
          </a:xfrm>
          <a:prstGeom prst="rect">
            <a:avLst/>
          </a:prstGeom>
          <a:solidFill>
            <a:srgbClr val="DFE0E1"/>
          </a:solidFill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OMS-500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1986476" y="1446192"/>
            <a:ext cx="360000" cy="360000"/>
            <a:chOff x="1889752" y="3448107"/>
            <a:chExt cx="540000" cy="540000"/>
          </a:xfrm>
        </p:grpSpPr>
        <p:pic>
          <p:nvPicPr>
            <p:cNvPr id="163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Oval 163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3596" y="1446192"/>
            <a:ext cx="360000" cy="360000"/>
            <a:chOff x="2463596" y="3448107"/>
            <a:chExt cx="540000" cy="540000"/>
          </a:xfrm>
        </p:grpSpPr>
        <p:sp>
          <p:nvSpPr>
            <p:cNvPr id="169" name="TextBox 168"/>
            <p:cNvSpPr txBox="1"/>
            <p:nvPr/>
          </p:nvSpPr>
          <p:spPr>
            <a:xfrm>
              <a:off x="2519221" y="3790472"/>
              <a:ext cx="432000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lang="nl-NL" sz="400" dirty="0">
                  <a:solidFill>
                    <a:schemeClr val="bg1"/>
                  </a:solidFill>
                </a:rPr>
                <a:t>outsource</a:t>
              </a:r>
              <a:endParaRPr lang="nl-NL" sz="300" dirty="0">
                <a:solidFill>
                  <a:schemeClr val="bg1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777240" y="1442696"/>
            <a:ext cx="360000" cy="360000"/>
            <a:chOff x="3795192" y="3423813"/>
            <a:chExt cx="540000" cy="540000"/>
          </a:xfrm>
        </p:grpSpPr>
        <p:grpSp>
          <p:nvGrpSpPr>
            <p:cNvPr id="171" name="Group 170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173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" name="TextBox 173"/>
              <p:cNvSpPr txBox="1"/>
              <p:nvPr/>
            </p:nvSpPr>
            <p:spPr>
              <a:xfrm>
                <a:off x="2843808" y="3873729"/>
                <a:ext cx="464608" cy="164901"/>
              </a:xfrm>
              <a:prstGeom prst="rect">
                <a:avLst/>
              </a:prstGeom>
              <a:solidFill>
                <a:srgbClr val="DFE0E1"/>
              </a:solidFill>
              <a:ln>
                <a:solidFill>
                  <a:srgbClr val="DFE0E1"/>
                </a:solidFill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5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2" name="Oval 17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349966" y="1442696"/>
            <a:ext cx="360000" cy="360000"/>
            <a:chOff x="4355976" y="3448107"/>
            <a:chExt cx="540000" cy="540000"/>
          </a:xfrm>
        </p:grpSpPr>
        <p:grpSp>
          <p:nvGrpSpPr>
            <p:cNvPr id="176" name="Group 175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80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1" name="TextBox 180"/>
                <p:cNvSpPr txBox="1"/>
                <p:nvPr/>
              </p:nvSpPr>
              <p:spPr>
                <a:xfrm>
                  <a:off x="2843808" y="3873729"/>
                  <a:ext cx="464608" cy="164901"/>
                </a:xfrm>
                <a:prstGeom prst="rect">
                  <a:avLst/>
                </a:prstGeom>
                <a:solidFill>
                  <a:srgbClr val="DFE0E1"/>
                </a:solidFill>
                <a:ln>
                  <a:solidFill>
                    <a:srgbClr val="DFE0E1"/>
                  </a:solidFill>
                </a:ln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5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7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7" name="Oval 176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5527152" y="1446142"/>
            <a:ext cx="360000" cy="360000"/>
            <a:chOff x="5696186" y="3448107"/>
            <a:chExt cx="540000" cy="540000"/>
          </a:xfrm>
        </p:grpSpPr>
        <p:pic>
          <p:nvPicPr>
            <p:cNvPr id="183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Oval 18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1351" y="1442696"/>
            <a:ext cx="360000" cy="360000"/>
            <a:chOff x="6285456" y="3448107"/>
            <a:chExt cx="540000" cy="540000"/>
          </a:xfrm>
        </p:grpSpPr>
        <p:grpSp>
          <p:nvGrpSpPr>
            <p:cNvPr id="186" name="Group 185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88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7" name="Oval 186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2" name="Oval 19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93" name="Group 192"/>
          <p:cNvGrpSpPr/>
          <p:nvPr/>
        </p:nvGrpSpPr>
        <p:grpSpPr>
          <a:xfrm>
            <a:off x="7960610" y="1442696"/>
            <a:ext cx="360000" cy="360000"/>
            <a:chOff x="8068642" y="3448107"/>
            <a:chExt cx="540000" cy="540000"/>
          </a:xfrm>
        </p:grpSpPr>
        <p:pic>
          <p:nvPicPr>
            <p:cNvPr id="19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5" name="Oval 194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1458393" y="2139702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r>
              <a:rPr lang="nl-NL" sz="1200" b="1" dirty="0">
                <a:solidFill>
                  <a:srgbClr val="505050"/>
                </a:solidFill>
              </a:rPr>
              <a:t>Security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F07D23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ISO27001 </a:t>
            </a:r>
            <a:r>
              <a:rPr lang="nl-NL" sz="1200" dirty="0">
                <a:solidFill>
                  <a:srgbClr val="505050"/>
                </a:solidFill>
              </a:rPr>
              <a:t>gecertificeerd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Eigen virtuele AM-server met </a:t>
            </a:r>
            <a:r>
              <a:rPr lang="nl-NL" sz="1200" dirty="0">
                <a:solidFill>
                  <a:srgbClr val="F07D23"/>
                </a:solidFill>
              </a:rPr>
              <a:t>SSL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Autorisatie </a:t>
            </a:r>
            <a:r>
              <a:rPr lang="nl-NL" sz="1200" dirty="0">
                <a:solidFill>
                  <a:srgbClr val="505050"/>
                </a:solidFill>
              </a:rPr>
              <a:t>per gebruiker en per mailserver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Secure </a:t>
            </a:r>
            <a:r>
              <a:rPr lang="nl-NL" sz="1200" dirty="0">
                <a:solidFill>
                  <a:srgbClr val="505050"/>
                </a:solidFill>
              </a:rPr>
              <a:t>SMTP verbinding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TLS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DKIM </a:t>
            </a:r>
            <a:r>
              <a:rPr lang="nl-NL" sz="1200" dirty="0">
                <a:solidFill>
                  <a:srgbClr val="505050"/>
                </a:solidFill>
              </a:rPr>
              <a:t>en </a:t>
            </a:r>
            <a:r>
              <a:rPr lang="nl-NL" sz="1200" dirty="0">
                <a:solidFill>
                  <a:srgbClr val="F07D23"/>
                </a:solidFill>
              </a:rPr>
              <a:t>DMARC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Alleen meta data </a:t>
            </a:r>
            <a:r>
              <a:rPr lang="nl-NL" sz="1200" dirty="0">
                <a:solidFill>
                  <a:srgbClr val="505050"/>
                </a:solidFill>
              </a:rPr>
              <a:t>op server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OWASP</a:t>
            </a:r>
            <a:r>
              <a:rPr lang="nl-NL" sz="1200" dirty="0">
                <a:solidFill>
                  <a:srgbClr val="505050"/>
                </a:solidFill>
              </a:rPr>
              <a:t> top 10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Diverse audits (van o.a. </a:t>
            </a:r>
            <a:r>
              <a:rPr lang="nl-NL" sz="1200" dirty="0">
                <a:solidFill>
                  <a:srgbClr val="F07D23"/>
                </a:solidFill>
              </a:rPr>
              <a:t>PEN-testen</a:t>
            </a:r>
            <a:r>
              <a:rPr lang="nl-NL" sz="1200" dirty="0">
                <a:solidFill>
                  <a:srgbClr val="505050"/>
                </a:solidFill>
              </a:rPr>
              <a:t>) </a:t>
            </a:r>
          </a:p>
        </p:txBody>
      </p:sp>
      <p:pic>
        <p:nvPicPr>
          <p:cNvPr id="1026" name="Picture 2" descr="C:\Users\bterweel\Documents\Af te handelen\OMS-500\OMS-500 Plugin\Aangetekend-mailen-logo-NL-zk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2"/>
          <a:stretch/>
        </p:blipFill>
        <p:spPr bwMode="auto">
          <a:xfrm>
            <a:off x="7300334" y="162440"/>
            <a:ext cx="173211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5418393" y="2136497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r>
              <a:rPr lang="nl-NL" sz="1200" b="1" dirty="0">
                <a:solidFill>
                  <a:srgbClr val="505050"/>
                </a:solidFill>
              </a:rPr>
              <a:t>Implementatie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Minimale</a:t>
            </a:r>
            <a:r>
              <a:rPr lang="nl-NL" sz="1200" dirty="0">
                <a:solidFill>
                  <a:srgbClr val="505050"/>
                </a:solidFill>
              </a:rPr>
              <a:t> impact IT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Geen lastige </a:t>
            </a:r>
            <a:r>
              <a:rPr lang="nl-NL" sz="1200" dirty="0">
                <a:solidFill>
                  <a:srgbClr val="505050"/>
                </a:solidFill>
              </a:rPr>
              <a:t>portals of ‘mijn’ omgevingen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API</a:t>
            </a:r>
            <a:r>
              <a:rPr lang="nl-NL" sz="1200" dirty="0">
                <a:solidFill>
                  <a:srgbClr val="505050"/>
                </a:solidFill>
              </a:rPr>
              <a:t>  en </a:t>
            </a:r>
            <a:r>
              <a:rPr lang="nl-NL" sz="1200" dirty="0">
                <a:solidFill>
                  <a:srgbClr val="F07D23"/>
                </a:solidFill>
              </a:rPr>
              <a:t>XML</a:t>
            </a:r>
            <a:r>
              <a:rPr lang="nl-NL" sz="1200" dirty="0">
                <a:solidFill>
                  <a:srgbClr val="505050"/>
                </a:solidFill>
              </a:rPr>
              <a:t> voor integratie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Te combineren met </a:t>
            </a:r>
            <a:r>
              <a:rPr lang="nl-NL" sz="1200" dirty="0">
                <a:solidFill>
                  <a:srgbClr val="F07D23"/>
                </a:solidFill>
              </a:rPr>
              <a:t>betaallink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Automatisch</a:t>
            </a:r>
            <a:r>
              <a:rPr lang="nl-NL" sz="1200" dirty="0">
                <a:solidFill>
                  <a:srgbClr val="505050"/>
                </a:solidFill>
              </a:rPr>
              <a:t> versturen vanuit OMS-500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Support</a:t>
            </a:r>
            <a:r>
              <a:rPr lang="nl-NL" sz="1200" dirty="0">
                <a:solidFill>
                  <a:srgbClr val="505050"/>
                </a:solidFill>
              </a:rPr>
              <a:t>, training &amp; helpdesk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Optioneel </a:t>
            </a:r>
            <a:r>
              <a:rPr lang="nl-NL" sz="1200" dirty="0">
                <a:solidFill>
                  <a:srgbClr val="F07D23"/>
                </a:solidFill>
              </a:rPr>
              <a:t>consultancy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F07D23"/>
                </a:solidFill>
              </a:rPr>
              <a:t>Snelle</a:t>
            </a:r>
            <a:r>
              <a:rPr lang="nl-NL" sz="1200" dirty="0">
                <a:solidFill>
                  <a:srgbClr val="505050"/>
                </a:solidFill>
              </a:rPr>
              <a:t> oplevering</a:t>
            </a:r>
          </a:p>
        </p:txBody>
      </p:sp>
      <p:pic>
        <p:nvPicPr>
          <p:cNvPr id="51" name="Afbeelding 6" descr="iso-logo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251" y="4460706"/>
            <a:ext cx="540000" cy="53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46" y="1484357"/>
            <a:ext cx="139500" cy="180000"/>
          </a:xfrm>
          <a:prstGeom prst="rect">
            <a:avLst/>
          </a:prstGeom>
        </p:spPr>
      </p:pic>
      <p:sp>
        <p:nvSpPr>
          <p:cNvPr id="53" name="Oval 52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54" name="Group 53"/>
          <p:cNvGrpSpPr/>
          <p:nvPr/>
        </p:nvGrpSpPr>
        <p:grpSpPr>
          <a:xfrm>
            <a:off x="7466827" y="1501825"/>
            <a:ext cx="219629" cy="252000"/>
            <a:chOff x="7086580" y="1643519"/>
            <a:chExt cx="237101" cy="285095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580" y="1643519"/>
              <a:ext cx="229950" cy="252000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7092280" y="1851670"/>
              <a:ext cx="231401" cy="76944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500" dirty="0">
                  <a:solidFill>
                    <a:schemeClr val="bg1"/>
                  </a:solidFill>
                </a:rPr>
                <a:t>SFTP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4674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37270" y="-20538"/>
            <a:ext cx="6292713" cy="857250"/>
          </a:xfrm>
        </p:spPr>
        <p:txBody>
          <a:bodyPr/>
          <a:lstStyle/>
          <a:p>
            <a:r>
              <a:rPr lang="en-US" dirty="0" err="1"/>
              <a:t>Aangetekend</a:t>
            </a:r>
            <a:r>
              <a:rPr lang="en-US" dirty="0"/>
              <a:t> </a:t>
            </a:r>
            <a:r>
              <a:rPr lang="en-US" dirty="0" err="1"/>
              <a:t>Mailen</a:t>
            </a:r>
            <a:endParaRPr lang="nl-NL" dirty="0"/>
          </a:p>
        </p:txBody>
      </p:sp>
      <p:cxnSp>
        <p:nvCxnSpPr>
          <p:cNvPr id="153" name="Straight Arrow Connector 152"/>
          <p:cNvCxnSpPr/>
          <p:nvPr/>
        </p:nvCxnSpPr>
        <p:spPr>
          <a:xfrm flipV="1">
            <a:off x="216647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2733596" y="1186355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72" idx="0"/>
          </p:cNvCxnSpPr>
          <p:nvPr/>
        </p:nvCxnSpPr>
        <p:spPr>
          <a:xfrm flipV="1">
            <a:off x="3957240" y="1186356"/>
            <a:ext cx="2752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77" idx="0"/>
          </p:cNvCxnSpPr>
          <p:nvPr/>
        </p:nvCxnSpPr>
        <p:spPr>
          <a:xfrm flipV="1">
            <a:off x="4529966" y="1186356"/>
            <a:ext cx="0" cy="256340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5706096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V="1">
            <a:off x="6272192" y="1186355"/>
            <a:ext cx="0" cy="259837"/>
          </a:xfrm>
          <a:prstGeom prst="straightConnector1">
            <a:avLst/>
          </a:prstGeom>
          <a:ln w="19050">
            <a:solidFill>
              <a:srgbClr val="72BF4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7578304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8140610" y="1186355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458393" y="826355"/>
            <a:ext cx="7200000" cy="360000"/>
          </a:xfrm>
          <a:prstGeom prst="rect">
            <a:avLst/>
          </a:prstGeom>
          <a:solidFill>
            <a:srgbClr val="DFE0E1"/>
          </a:solidFill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OMS-500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1986476" y="1446192"/>
            <a:ext cx="360000" cy="360000"/>
            <a:chOff x="1889752" y="3448107"/>
            <a:chExt cx="540000" cy="540000"/>
          </a:xfrm>
        </p:grpSpPr>
        <p:pic>
          <p:nvPicPr>
            <p:cNvPr id="163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Oval 163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3596" y="1446192"/>
            <a:ext cx="360000" cy="360000"/>
            <a:chOff x="2463596" y="3448107"/>
            <a:chExt cx="540000" cy="540000"/>
          </a:xfrm>
        </p:grpSpPr>
        <p:sp>
          <p:nvSpPr>
            <p:cNvPr id="169" name="TextBox 168"/>
            <p:cNvSpPr txBox="1"/>
            <p:nvPr/>
          </p:nvSpPr>
          <p:spPr>
            <a:xfrm>
              <a:off x="2519221" y="3790472"/>
              <a:ext cx="432000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lang="nl-NL" sz="400" dirty="0">
                  <a:solidFill>
                    <a:schemeClr val="bg1"/>
                  </a:solidFill>
                </a:rPr>
                <a:t>outsource</a:t>
              </a:r>
              <a:endParaRPr lang="nl-NL" sz="300" dirty="0">
                <a:solidFill>
                  <a:schemeClr val="bg1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777240" y="1442696"/>
            <a:ext cx="360000" cy="360000"/>
            <a:chOff x="3795192" y="3423813"/>
            <a:chExt cx="540000" cy="540000"/>
          </a:xfrm>
        </p:grpSpPr>
        <p:grpSp>
          <p:nvGrpSpPr>
            <p:cNvPr id="171" name="Group 170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173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" name="TextBox 173"/>
              <p:cNvSpPr txBox="1"/>
              <p:nvPr/>
            </p:nvSpPr>
            <p:spPr>
              <a:xfrm>
                <a:off x="2843808" y="3873729"/>
                <a:ext cx="464608" cy="164901"/>
              </a:xfrm>
              <a:prstGeom prst="rect">
                <a:avLst/>
              </a:prstGeom>
              <a:solidFill>
                <a:srgbClr val="DFE0E1"/>
              </a:solidFill>
              <a:ln>
                <a:solidFill>
                  <a:srgbClr val="DFE0E1"/>
                </a:solidFill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5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2" name="Oval 17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349966" y="1442696"/>
            <a:ext cx="360000" cy="360000"/>
            <a:chOff x="4355976" y="3448107"/>
            <a:chExt cx="540000" cy="540000"/>
          </a:xfrm>
        </p:grpSpPr>
        <p:grpSp>
          <p:nvGrpSpPr>
            <p:cNvPr id="176" name="Group 175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80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1" name="TextBox 180"/>
                <p:cNvSpPr txBox="1"/>
                <p:nvPr/>
              </p:nvSpPr>
              <p:spPr>
                <a:xfrm>
                  <a:off x="2843808" y="3873729"/>
                  <a:ext cx="464608" cy="164901"/>
                </a:xfrm>
                <a:prstGeom prst="rect">
                  <a:avLst/>
                </a:prstGeom>
                <a:solidFill>
                  <a:srgbClr val="DFE0E1"/>
                </a:solidFill>
                <a:ln>
                  <a:solidFill>
                    <a:srgbClr val="DFE0E1"/>
                  </a:solidFill>
                </a:ln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5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7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7" name="Oval 176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5527152" y="1446142"/>
            <a:ext cx="360000" cy="360000"/>
            <a:chOff x="5696186" y="3448107"/>
            <a:chExt cx="540000" cy="540000"/>
          </a:xfrm>
        </p:grpSpPr>
        <p:pic>
          <p:nvPicPr>
            <p:cNvPr id="183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Oval 18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1351" y="1442696"/>
            <a:ext cx="360000" cy="360000"/>
            <a:chOff x="6285456" y="3448107"/>
            <a:chExt cx="540000" cy="540000"/>
          </a:xfrm>
        </p:grpSpPr>
        <p:grpSp>
          <p:nvGrpSpPr>
            <p:cNvPr id="186" name="Group 185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88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7" name="Oval 186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72BF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2" name="Oval 19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93" name="Group 192"/>
          <p:cNvGrpSpPr/>
          <p:nvPr/>
        </p:nvGrpSpPr>
        <p:grpSpPr>
          <a:xfrm>
            <a:off x="7960610" y="1442696"/>
            <a:ext cx="360000" cy="360000"/>
            <a:chOff x="8068642" y="3448107"/>
            <a:chExt cx="540000" cy="540000"/>
          </a:xfrm>
        </p:grpSpPr>
        <p:pic>
          <p:nvPicPr>
            <p:cNvPr id="19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5" name="Oval 194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1458393" y="2139702"/>
            <a:ext cx="3240000" cy="2880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>
              <a:buClr>
                <a:srgbClr val="72BF44"/>
              </a:buClr>
            </a:pPr>
            <a:r>
              <a:rPr lang="nl-NL" sz="1200" b="1" dirty="0">
                <a:solidFill>
                  <a:srgbClr val="505050"/>
                </a:solidFill>
              </a:rPr>
              <a:t>Digitale handtekening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F07D23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Zelfde proces als bij aangetekend mailen, met twee extra stappen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Zet uw digitale handtekening op een beveiligde webpagina (https) 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Na akkoord krijgt u een kopie van de handtekening in uw inbox</a:t>
            </a: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171450" indent="-171450">
              <a:buClr>
                <a:srgbClr val="72BF44"/>
              </a:buClr>
              <a:buFont typeface="Wingdings" panose="05000000000000000000" pitchFamily="2" charset="2"/>
              <a:buChar char="ü"/>
            </a:pPr>
            <a:endParaRPr lang="nl-NL" sz="1200" dirty="0">
              <a:solidFill>
                <a:srgbClr val="505050"/>
              </a:solidFill>
            </a:endParaRPr>
          </a:p>
          <a:p>
            <a:pPr marL="180975">
              <a:buClr>
                <a:srgbClr val="72BF44"/>
              </a:buClr>
            </a:pPr>
            <a:r>
              <a:rPr lang="nl-NL" sz="1200" b="1" dirty="0">
                <a:solidFill>
                  <a:srgbClr val="F07D23"/>
                </a:solidFill>
              </a:rPr>
              <a:t>Optioneel</a:t>
            </a:r>
            <a:br>
              <a:rPr lang="nl-NL" sz="1200" dirty="0">
                <a:solidFill>
                  <a:srgbClr val="505050"/>
                </a:solidFill>
              </a:rPr>
            </a:br>
            <a:r>
              <a:rPr lang="nl-NL" sz="1200" dirty="0">
                <a:solidFill>
                  <a:srgbClr val="505050"/>
                </a:solidFill>
              </a:rPr>
              <a:t>iDIN voor extra authenticatie</a:t>
            </a:r>
          </a:p>
        </p:txBody>
      </p:sp>
      <p:pic>
        <p:nvPicPr>
          <p:cNvPr id="1026" name="Picture 2" descr="C:\Users\bterweel\Documents\Af te handelen\OMS-500\OMS-500 Plugin\Aangetekend-mailen-logo-NL-zk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2"/>
          <a:stretch/>
        </p:blipFill>
        <p:spPr bwMode="auto">
          <a:xfrm>
            <a:off x="7300334" y="162440"/>
            <a:ext cx="173211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16" y="2139702"/>
            <a:ext cx="3735272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46" y="1484357"/>
            <a:ext cx="139500" cy="180000"/>
          </a:xfrm>
          <a:prstGeom prst="rect">
            <a:avLst/>
          </a:prstGeom>
        </p:spPr>
      </p:pic>
      <p:sp>
        <p:nvSpPr>
          <p:cNvPr id="52" name="Oval 51"/>
          <p:cNvSpPr/>
          <p:nvPr/>
        </p:nvSpPr>
        <p:spPr>
          <a:xfrm>
            <a:off x="7398304" y="1442696"/>
            <a:ext cx="360000" cy="36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53" name="Group 52"/>
          <p:cNvGrpSpPr/>
          <p:nvPr/>
        </p:nvGrpSpPr>
        <p:grpSpPr>
          <a:xfrm>
            <a:off x="7466827" y="1501825"/>
            <a:ext cx="219629" cy="252000"/>
            <a:chOff x="7086580" y="1643519"/>
            <a:chExt cx="237101" cy="285095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580" y="1643519"/>
              <a:ext cx="229950" cy="252000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7092280" y="1851670"/>
              <a:ext cx="231401" cy="76944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500" dirty="0">
                  <a:solidFill>
                    <a:schemeClr val="bg1"/>
                  </a:solidFill>
                </a:rPr>
                <a:t>SFTP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367" y="267494"/>
            <a:ext cx="3221295" cy="475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662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Bekende</a:t>
            </a:r>
            <a:r>
              <a:rPr lang="en-US" dirty="0"/>
              <a:t> </a:t>
            </a:r>
            <a:r>
              <a:rPr lang="en-US" dirty="0" err="1"/>
              <a:t>Gebruikers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9542"/>
            <a:ext cx="506428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75806"/>
            <a:ext cx="5398120" cy="198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77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808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Vragen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83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47664" y="339502"/>
            <a:ext cx="3312368" cy="581320"/>
          </a:xfrm>
        </p:spPr>
        <p:txBody>
          <a:bodyPr/>
          <a:lstStyle/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Digitaal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Afbeeldingsresultaat voor Digitaal mail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354" y="771550"/>
            <a:ext cx="6305228" cy="408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>
            <a:off x="5004048" y="1419622"/>
            <a:ext cx="2016224" cy="1008112"/>
          </a:xfrm>
          <a:prstGeom prst="ellipse">
            <a:avLst/>
          </a:prstGeom>
          <a:solidFill>
            <a:schemeClr val="tx2">
              <a:alpha val="31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sp>
        <p:nvSpPr>
          <p:cNvPr id="16" name="Oval 15"/>
          <p:cNvSpPr/>
          <p:nvPr/>
        </p:nvSpPr>
        <p:spPr>
          <a:xfrm>
            <a:off x="5883126" y="2814489"/>
            <a:ext cx="2088232" cy="2042940"/>
          </a:xfrm>
          <a:prstGeom prst="ellipse">
            <a:avLst/>
          </a:prstGeom>
          <a:solidFill>
            <a:schemeClr val="tx2">
              <a:alpha val="31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sp>
        <p:nvSpPr>
          <p:cNvPr id="17" name="Right Arrow 16"/>
          <p:cNvSpPr/>
          <p:nvPr/>
        </p:nvSpPr>
        <p:spPr>
          <a:xfrm>
            <a:off x="251520" y="1743658"/>
            <a:ext cx="2232248" cy="360040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Werkend Nederland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251520" y="3475919"/>
            <a:ext cx="2304256" cy="360040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100" dirty="0"/>
              <a:t>Communicatie kanaal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251520" y="3902850"/>
            <a:ext cx="2323763" cy="396044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100" dirty="0"/>
              <a:t>Communicatie voorkeur.</a:t>
            </a:r>
          </a:p>
        </p:txBody>
      </p:sp>
    </p:spTree>
    <p:extLst>
      <p:ext uri="{BB962C8B-B14F-4D97-AF65-F5344CB8AC3E}">
        <p14:creationId xmlns:p14="http://schemas.microsoft.com/office/powerpoint/2010/main" val="26807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47664" y="339502"/>
            <a:ext cx="3312368" cy="581320"/>
          </a:xfrm>
        </p:spPr>
        <p:txBody>
          <a:bodyPr/>
          <a:lstStyle/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Digitaal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Afbeeldingsresultaat voor Digitaal mailen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9"/>
          <p:cNvSpPr/>
          <p:nvPr>
            <p:custDataLst>
              <p:tags r:id="rId1"/>
            </p:custDataLst>
          </p:nvPr>
        </p:nvSpPr>
        <p:spPr bwMode="auto">
          <a:xfrm>
            <a:off x="763166" y="3615546"/>
            <a:ext cx="324094" cy="324178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>
            <a:defPPr>
              <a:defRPr lang="en-US"/>
            </a:defPPr>
          </a:lstStyle>
          <a:p>
            <a:pPr marL="0" algn="l" defTabSz="914172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s-ES" sz="5800" b="0" i="0" normalizeH="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" name="Content Placeholder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79364" y="1183022"/>
            <a:ext cx="3903166" cy="382167"/>
          </a:xfrm>
          <a:prstGeom prst="rect">
            <a:avLst/>
          </a:prstGeom>
        </p:spPr>
        <p:txBody>
          <a:bodyPr vert="horz" lIns="36000" tIns="0" rIns="3600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14350">
              <a:lnSpc>
                <a:spcPct val="94000"/>
              </a:lnSpc>
              <a:spcBef>
                <a:spcPts val="562"/>
              </a:spcBef>
              <a:spcAft>
                <a:spcPts val="112"/>
              </a:spcAft>
              <a:def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j-lt"/>
                <a:ea typeface="+mn-ea"/>
                <a:cs typeface="Frutiger LT 45 Light"/>
                <a:sym typeface="Wingdings"/>
              </a:defRPr>
            </a:pPr>
            <a:r>
              <a:rPr lang="en-US" sz="1800" b="1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j-lt"/>
                <a:cs typeface="Frutiger LT 45 Light"/>
                <a:sym typeface="Wingdings"/>
              </a:rPr>
              <a:t>Communicatie</a:t>
            </a:r>
            <a:r>
              <a:rPr lang="en-US" sz="18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j-lt"/>
                <a:cs typeface="Frutiger LT 45 Light"/>
                <a:sym typeface="Wingdings"/>
              </a:rPr>
              <a:t> </a:t>
            </a:r>
            <a:r>
              <a:rPr lang="en-US" sz="1800" b="1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j-lt"/>
                <a:cs typeface="Frutiger LT 45 Light"/>
                <a:sym typeface="Wingdings"/>
              </a:rPr>
              <a:t>moet</a:t>
            </a:r>
            <a:r>
              <a:rPr lang="en-US" sz="18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j-lt"/>
                <a:cs typeface="Frutiger LT 45 Light"/>
                <a:sym typeface="Wingdings"/>
              </a:rPr>
              <a:t> </a:t>
            </a:r>
            <a:r>
              <a:rPr lang="en-US" sz="1800" b="1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j-lt"/>
                <a:cs typeface="Frutiger LT 45 Light"/>
                <a:sym typeface="Wingdings"/>
              </a:rPr>
              <a:t>zijn</a:t>
            </a:r>
            <a:r>
              <a:rPr lang="en-US" sz="18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j-lt"/>
                <a:cs typeface="Frutiger LT 45 Light"/>
                <a:sym typeface="Wingdings"/>
              </a:rPr>
              <a:t> :</a:t>
            </a:r>
          </a:p>
          <a:p>
            <a:pPr defTabSz="514350">
              <a:lnSpc>
                <a:spcPct val="94000"/>
              </a:lnSpc>
              <a:spcBef>
                <a:spcPts val="562"/>
              </a:spcBef>
              <a:spcAft>
                <a:spcPts val="112"/>
              </a:spcAft>
              <a:def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j-lt"/>
                <a:ea typeface="+mn-ea"/>
                <a:cs typeface="Frutiger LT 45 Light"/>
                <a:sym typeface="Wingdings"/>
              </a:defRPr>
            </a:pPr>
            <a:endParaRPr lang="en-US" b="1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+mj-lt"/>
              <a:cs typeface="Frutiger LT 45 Light"/>
              <a:sym typeface="Wingdings"/>
            </a:endParaRPr>
          </a:p>
          <a:p>
            <a:pPr defTabSz="514350">
              <a:lnSpc>
                <a:spcPct val="94000"/>
              </a:lnSpc>
              <a:spcBef>
                <a:spcPts val="562"/>
              </a:spcBef>
              <a:spcAft>
                <a:spcPts val="112"/>
              </a:spcAft>
              <a:def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j-lt"/>
                <a:ea typeface="+mn-ea"/>
                <a:cs typeface="Frutiger LT 45 Light"/>
                <a:sym typeface="Wingdings"/>
              </a:defRPr>
            </a:pPr>
            <a:endParaRPr lang="en-US" b="1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+mj-lt"/>
              <a:cs typeface="Frutiger LT 45 Light"/>
              <a:sym typeface="Wingdings"/>
            </a:endParaRPr>
          </a:p>
        </p:txBody>
      </p:sp>
      <p:pic>
        <p:nvPicPr>
          <p:cNvPr id="12" name="Content Placeholder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423" y="1253820"/>
            <a:ext cx="3962400" cy="3233957"/>
          </a:xfrm>
          <a:prstGeom prst="rect">
            <a:avLst/>
          </a:prstGeom>
        </p:spPr>
      </p:pic>
      <p:sp>
        <p:nvSpPr>
          <p:cNvPr id="14" name="TextBox 13"/>
          <p:cNvSpPr txBox="1"/>
          <p:nvPr>
            <p:custDataLst>
              <p:tags r:id="rId4"/>
            </p:custDataLst>
          </p:nvPr>
        </p:nvSpPr>
        <p:spPr>
          <a:xfrm>
            <a:off x="1145239" y="1828546"/>
            <a:ext cx="32111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500" b="0" i="0" normalizeH="0" noProof="0" dirty="0" err="1">
                <a:uLnTx/>
                <a:uFillTx/>
                <a:latin typeface="+mn-lt"/>
                <a:ea typeface="+mn-ea"/>
                <a:cs typeface="+mn-cs"/>
              </a:rPr>
              <a:t>Gepersonaliseerd</a:t>
            </a: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500" b="0" i="0" normalizeH="0" noProof="0" dirty="0">
                <a:uLnTx/>
                <a:uFillTx/>
                <a:latin typeface="+mn-lt"/>
                <a:ea typeface="+mn-ea"/>
                <a:cs typeface="+mn-cs"/>
              </a:rPr>
              <a:t>Relevant</a:t>
            </a: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1500" dirty="0" err="1"/>
              <a:t>Beschikbaar</a:t>
            </a:r>
            <a:r>
              <a:rPr lang="en-US" sz="1500" dirty="0"/>
              <a:t> op </a:t>
            </a:r>
            <a:r>
              <a:rPr lang="en-US" sz="1500" dirty="0" err="1"/>
              <a:t>ieder</a:t>
            </a:r>
            <a:r>
              <a:rPr lang="en-US" sz="1500" dirty="0"/>
              <a:t> moment</a:t>
            </a: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500" b="0" i="0" normalizeH="0" noProof="0" dirty="0" err="1">
                <a:uLnTx/>
                <a:uFillTx/>
                <a:latin typeface="+mn-lt"/>
                <a:ea typeface="+mn-ea"/>
                <a:cs typeface="+mn-cs"/>
              </a:rPr>
              <a:t>Toegankelijk</a:t>
            </a:r>
            <a:r>
              <a:rPr kumimoji="0" lang="en-US" sz="1500" b="0" i="0" normalizeH="0" noProof="0" dirty="0">
                <a:uLnTx/>
                <a:uFillTx/>
                <a:latin typeface="+mn-lt"/>
                <a:ea typeface="+mn-ea"/>
                <a:cs typeface="+mn-cs"/>
              </a:rPr>
              <a:t> via </a:t>
            </a:r>
            <a:r>
              <a:rPr kumimoji="0" lang="en-US" sz="1500" b="0" i="0" normalizeH="0" noProof="0" dirty="0" err="1">
                <a:uLnTx/>
                <a:uFillTx/>
                <a:latin typeface="+mn-lt"/>
                <a:ea typeface="+mn-ea"/>
                <a:cs typeface="+mn-cs"/>
              </a:rPr>
              <a:t>gewenst</a:t>
            </a:r>
            <a:r>
              <a:rPr kumimoji="0" lang="en-US" sz="1500" b="0" i="0" normalizeH="0" noProof="0" dirty="0"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normalizeH="0" noProof="0" dirty="0" err="1">
                <a:uLnTx/>
                <a:uFillTx/>
                <a:latin typeface="+mn-lt"/>
                <a:ea typeface="+mn-ea"/>
                <a:cs typeface="+mn-cs"/>
              </a:rPr>
              <a:t>kanaal</a:t>
            </a:r>
            <a:r>
              <a:rPr kumimoji="0" lang="en-US" sz="1500" b="0" i="0" normalizeH="0" noProof="0" dirty="0"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US" sz="1500" b="0" i="0" normalizeH="0" noProof="0" dirty="0" err="1">
                <a:uLnTx/>
                <a:uFillTx/>
                <a:latin typeface="+mn-lt"/>
                <a:ea typeface="+mn-ea"/>
                <a:cs typeface="+mn-cs"/>
              </a:rPr>
              <a:t>apparaat</a:t>
            </a:r>
            <a:endParaRPr kumimoji="0" lang="en-US" sz="1500" b="0" i="0" normalizeH="0" noProof="0" dirty="0">
              <a:uLnTx/>
              <a:uFillTx/>
              <a:latin typeface="+mn-lt"/>
              <a:ea typeface="+mn-ea"/>
              <a:cs typeface="+mn-cs"/>
            </a:endParaRPr>
          </a:p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500" b="0" i="0" normalizeH="0" noProof="0" dirty="0">
              <a:solidFill>
                <a:schemeClr val="tx2"/>
              </a:solidFill>
              <a:uLnTx/>
              <a:uFillTx/>
              <a:latin typeface="+mj-lt"/>
              <a:cs typeface="Frutiger LT 45 Light"/>
            </a:endParaRPr>
          </a:p>
        </p:txBody>
      </p:sp>
      <p:grpSp>
        <p:nvGrpSpPr>
          <p:cNvPr id="20" name="Group 19"/>
          <p:cNvGrpSpPr/>
          <p:nvPr>
            <p:custDataLst>
              <p:tags r:id="rId5"/>
            </p:custDataLst>
          </p:nvPr>
        </p:nvGrpSpPr>
        <p:grpSpPr>
          <a:xfrm>
            <a:off x="560144" y="1788326"/>
            <a:ext cx="543729" cy="376900"/>
            <a:chOff x="7146316" y="6520989"/>
            <a:chExt cx="759871" cy="430657"/>
          </a:xfrm>
          <a:solidFill>
            <a:schemeClr val="accent2"/>
          </a:solidFill>
        </p:grpSpPr>
        <p:sp>
          <p:nvSpPr>
            <p:cNvPr id="21" name="Freeform 354"/>
            <p:cNvSpPr/>
            <p:nvPr>
              <p:custDataLst>
                <p:tags r:id="rId16"/>
              </p:custDataLst>
            </p:nvPr>
          </p:nvSpPr>
          <p:spPr bwMode="auto">
            <a:xfrm>
              <a:off x="7146316" y="6811443"/>
              <a:ext cx="383285" cy="140203"/>
            </a:xfrm>
            <a:custGeom>
              <a:avLst/>
              <a:gdLst>
                <a:gd name="T0" fmla="*/ 0 w 339"/>
                <a:gd name="T1" fmla="*/ 81 h 124"/>
                <a:gd name="T2" fmla="*/ 2 w 339"/>
                <a:gd name="T3" fmla="*/ 68 h 124"/>
                <a:gd name="T4" fmla="*/ 36 w 339"/>
                <a:gd name="T5" fmla="*/ 25 h 124"/>
                <a:gd name="T6" fmla="*/ 88 w 339"/>
                <a:gd name="T7" fmla="*/ 8 h 124"/>
                <a:gd name="T8" fmla="*/ 113 w 339"/>
                <a:gd name="T9" fmla="*/ 0 h 124"/>
                <a:gd name="T10" fmla="*/ 112 w 339"/>
                <a:gd name="T11" fmla="*/ 10 h 124"/>
                <a:gd name="T12" fmla="*/ 118 w 339"/>
                <a:gd name="T13" fmla="*/ 41 h 124"/>
                <a:gd name="T14" fmla="*/ 166 w 339"/>
                <a:gd name="T15" fmla="*/ 99 h 124"/>
                <a:gd name="T16" fmla="*/ 173 w 339"/>
                <a:gd name="T17" fmla="*/ 100 h 124"/>
                <a:gd name="T18" fmla="*/ 224 w 339"/>
                <a:gd name="T19" fmla="*/ 35 h 124"/>
                <a:gd name="T20" fmla="*/ 227 w 339"/>
                <a:gd name="T21" fmla="*/ 3 h 124"/>
                <a:gd name="T22" fmla="*/ 227 w 339"/>
                <a:gd name="T23" fmla="*/ 1 h 124"/>
                <a:gd name="T24" fmla="*/ 227 w 339"/>
                <a:gd name="T25" fmla="*/ 0 h 124"/>
                <a:gd name="T26" fmla="*/ 237 w 339"/>
                <a:gd name="T27" fmla="*/ 4 h 124"/>
                <a:gd name="T28" fmla="*/ 292 w 339"/>
                <a:gd name="T29" fmla="*/ 21 h 124"/>
                <a:gd name="T30" fmla="*/ 309 w 339"/>
                <a:gd name="T31" fmla="*/ 28 h 124"/>
                <a:gd name="T32" fmla="*/ 337 w 339"/>
                <a:gd name="T33" fmla="*/ 67 h 124"/>
                <a:gd name="T34" fmla="*/ 339 w 339"/>
                <a:gd name="T35" fmla="*/ 104 h 124"/>
                <a:gd name="T36" fmla="*/ 323 w 339"/>
                <a:gd name="T37" fmla="*/ 124 h 124"/>
                <a:gd name="T38" fmla="*/ 320 w 339"/>
                <a:gd name="T39" fmla="*/ 124 h 124"/>
                <a:gd name="T40" fmla="*/ 19 w 339"/>
                <a:gd name="T41" fmla="*/ 124 h 124"/>
                <a:gd name="T42" fmla="*/ 5 w 339"/>
                <a:gd name="T43" fmla="*/ 115 h 124"/>
                <a:gd name="T44" fmla="*/ 0 w 339"/>
                <a:gd name="T45" fmla="*/ 105 h 124"/>
                <a:gd name="T46" fmla="*/ 0 w 339"/>
                <a:gd name="T47" fmla="*/ 8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9" h="124">
                  <a:moveTo>
                    <a:pt x="0" y="81"/>
                  </a:moveTo>
                  <a:cubicBezTo>
                    <a:pt x="1" y="77"/>
                    <a:pt x="1" y="72"/>
                    <a:pt x="2" y="68"/>
                  </a:cubicBezTo>
                  <a:cubicBezTo>
                    <a:pt x="6" y="48"/>
                    <a:pt x="17" y="34"/>
                    <a:pt x="36" y="25"/>
                  </a:cubicBezTo>
                  <a:cubicBezTo>
                    <a:pt x="53" y="18"/>
                    <a:pt x="71" y="13"/>
                    <a:pt x="88" y="8"/>
                  </a:cubicBezTo>
                  <a:cubicBezTo>
                    <a:pt x="96" y="5"/>
                    <a:pt x="105" y="3"/>
                    <a:pt x="113" y="0"/>
                  </a:cubicBezTo>
                  <a:cubicBezTo>
                    <a:pt x="113" y="4"/>
                    <a:pt x="113" y="7"/>
                    <a:pt x="112" y="10"/>
                  </a:cubicBezTo>
                  <a:cubicBezTo>
                    <a:pt x="112" y="21"/>
                    <a:pt x="113" y="31"/>
                    <a:pt x="118" y="41"/>
                  </a:cubicBezTo>
                  <a:cubicBezTo>
                    <a:pt x="130" y="65"/>
                    <a:pt x="145" y="85"/>
                    <a:pt x="166" y="99"/>
                  </a:cubicBezTo>
                  <a:cubicBezTo>
                    <a:pt x="169" y="101"/>
                    <a:pt x="171" y="101"/>
                    <a:pt x="173" y="100"/>
                  </a:cubicBezTo>
                  <a:cubicBezTo>
                    <a:pt x="197" y="83"/>
                    <a:pt x="213" y="61"/>
                    <a:pt x="224" y="35"/>
                  </a:cubicBezTo>
                  <a:cubicBezTo>
                    <a:pt x="228" y="25"/>
                    <a:pt x="228" y="14"/>
                    <a:pt x="227" y="3"/>
                  </a:cubicBezTo>
                  <a:cubicBezTo>
                    <a:pt x="227" y="3"/>
                    <a:pt x="227" y="2"/>
                    <a:pt x="227" y="1"/>
                  </a:cubicBezTo>
                  <a:cubicBezTo>
                    <a:pt x="227" y="1"/>
                    <a:pt x="227" y="1"/>
                    <a:pt x="227" y="0"/>
                  </a:cubicBezTo>
                  <a:cubicBezTo>
                    <a:pt x="230" y="1"/>
                    <a:pt x="234" y="3"/>
                    <a:pt x="237" y="4"/>
                  </a:cubicBezTo>
                  <a:cubicBezTo>
                    <a:pt x="255" y="9"/>
                    <a:pt x="274" y="15"/>
                    <a:pt x="292" y="21"/>
                  </a:cubicBezTo>
                  <a:cubicBezTo>
                    <a:pt x="298" y="23"/>
                    <a:pt x="303" y="26"/>
                    <a:pt x="309" y="28"/>
                  </a:cubicBezTo>
                  <a:cubicBezTo>
                    <a:pt x="325" y="36"/>
                    <a:pt x="334" y="50"/>
                    <a:pt x="337" y="67"/>
                  </a:cubicBezTo>
                  <a:cubicBezTo>
                    <a:pt x="339" y="79"/>
                    <a:pt x="339" y="91"/>
                    <a:pt x="339" y="104"/>
                  </a:cubicBezTo>
                  <a:cubicBezTo>
                    <a:pt x="339" y="113"/>
                    <a:pt x="332" y="121"/>
                    <a:pt x="323" y="124"/>
                  </a:cubicBezTo>
                  <a:cubicBezTo>
                    <a:pt x="322" y="124"/>
                    <a:pt x="321" y="124"/>
                    <a:pt x="320" y="124"/>
                  </a:cubicBezTo>
                  <a:cubicBezTo>
                    <a:pt x="220" y="124"/>
                    <a:pt x="120" y="124"/>
                    <a:pt x="19" y="124"/>
                  </a:cubicBezTo>
                  <a:cubicBezTo>
                    <a:pt x="14" y="123"/>
                    <a:pt x="8" y="120"/>
                    <a:pt x="5" y="115"/>
                  </a:cubicBezTo>
                  <a:cubicBezTo>
                    <a:pt x="3" y="112"/>
                    <a:pt x="2" y="109"/>
                    <a:pt x="0" y="105"/>
                  </a:cubicBezTo>
                  <a:cubicBezTo>
                    <a:pt x="0" y="97"/>
                    <a:pt x="0" y="89"/>
                    <a:pt x="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22" name="Freeform 355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7234362" y="6542522"/>
              <a:ext cx="207194" cy="256480"/>
            </a:xfrm>
            <a:custGeom>
              <a:avLst/>
              <a:gdLst>
                <a:gd name="T0" fmla="*/ 100 w 183"/>
                <a:gd name="T1" fmla="*/ 0 h 227"/>
                <a:gd name="T2" fmla="*/ 116 w 183"/>
                <a:gd name="T3" fmla="*/ 3 h 227"/>
                <a:gd name="T4" fmla="*/ 165 w 183"/>
                <a:gd name="T5" fmla="*/ 37 h 227"/>
                <a:gd name="T6" fmla="*/ 174 w 183"/>
                <a:gd name="T7" fmla="*/ 74 h 227"/>
                <a:gd name="T8" fmla="*/ 171 w 183"/>
                <a:gd name="T9" fmla="*/ 107 h 227"/>
                <a:gd name="T10" fmla="*/ 171 w 183"/>
                <a:gd name="T11" fmla="*/ 109 h 227"/>
                <a:gd name="T12" fmla="*/ 182 w 183"/>
                <a:gd name="T13" fmla="*/ 123 h 227"/>
                <a:gd name="T14" fmla="*/ 170 w 183"/>
                <a:gd name="T15" fmla="*/ 156 h 227"/>
                <a:gd name="T16" fmla="*/ 167 w 183"/>
                <a:gd name="T17" fmla="*/ 160 h 227"/>
                <a:gd name="T18" fmla="*/ 137 w 183"/>
                <a:gd name="T19" fmla="*/ 207 h 227"/>
                <a:gd name="T20" fmla="*/ 94 w 183"/>
                <a:gd name="T21" fmla="*/ 227 h 227"/>
                <a:gd name="T22" fmla="*/ 43 w 183"/>
                <a:gd name="T23" fmla="*/ 203 h 227"/>
                <a:gd name="T24" fmla="*/ 16 w 183"/>
                <a:gd name="T25" fmla="*/ 160 h 227"/>
                <a:gd name="T26" fmla="*/ 13 w 183"/>
                <a:gd name="T27" fmla="*/ 155 h 227"/>
                <a:gd name="T28" fmla="*/ 2 w 183"/>
                <a:gd name="T29" fmla="*/ 119 h 227"/>
                <a:gd name="T30" fmla="*/ 13 w 183"/>
                <a:gd name="T31" fmla="*/ 109 h 227"/>
                <a:gd name="T32" fmla="*/ 11 w 183"/>
                <a:gd name="T33" fmla="*/ 96 h 227"/>
                <a:gd name="T34" fmla="*/ 12 w 183"/>
                <a:gd name="T35" fmla="*/ 57 h 227"/>
                <a:gd name="T36" fmla="*/ 50 w 183"/>
                <a:gd name="T37" fmla="*/ 10 h 227"/>
                <a:gd name="T38" fmla="*/ 81 w 183"/>
                <a:gd name="T39" fmla="*/ 1 h 227"/>
                <a:gd name="T40" fmla="*/ 84 w 183"/>
                <a:gd name="T41" fmla="*/ 0 h 227"/>
                <a:gd name="T42" fmla="*/ 100 w 183"/>
                <a:gd name="T43" fmla="*/ 0 h 227"/>
                <a:gd name="T44" fmla="*/ 160 w 183"/>
                <a:gd name="T45" fmla="*/ 91 h 227"/>
                <a:gd name="T46" fmla="*/ 158 w 183"/>
                <a:gd name="T47" fmla="*/ 91 h 227"/>
                <a:gd name="T48" fmla="*/ 127 w 183"/>
                <a:gd name="T49" fmla="*/ 88 h 227"/>
                <a:gd name="T50" fmla="*/ 60 w 183"/>
                <a:gd name="T51" fmla="*/ 56 h 227"/>
                <a:gd name="T52" fmla="*/ 53 w 183"/>
                <a:gd name="T53" fmla="*/ 54 h 227"/>
                <a:gd name="T54" fmla="*/ 24 w 183"/>
                <a:gd name="T55" fmla="*/ 81 h 227"/>
                <a:gd name="T56" fmla="*/ 24 w 183"/>
                <a:gd name="T57" fmla="*/ 84 h 227"/>
                <a:gd name="T58" fmla="*/ 26 w 183"/>
                <a:gd name="T59" fmla="*/ 109 h 227"/>
                <a:gd name="T60" fmla="*/ 29 w 183"/>
                <a:gd name="T61" fmla="*/ 127 h 227"/>
                <a:gd name="T62" fmla="*/ 23 w 183"/>
                <a:gd name="T63" fmla="*/ 118 h 227"/>
                <a:gd name="T64" fmla="*/ 14 w 183"/>
                <a:gd name="T65" fmla="*/ 118 h 227"/>
                <a:gd name="T66" fmla="*/ 13 w 183"/>
                <a:gd name="T67" fmla="*/ 122 h 227"/>
                <a:gd name="T68" fmla="*/ 22 w 183"/>
                <a:gd name="T69" fmla="*/ 148 h 227"/>
                <a:gd name="T70" fmla="*/ 26 w 183"/>
                <a:gd name="T71" fmla="*/ 154 h 227"/>
                <a:gd name="T72" fmla="*/ 47 w 183"/>
                <a:gd name="T73" fmla="*/ 193 h 227"/>
                <a:gd name="T74" fmla="*/ 111 w 183"/>
                <a:gd name="T75" fmla="*/ 213 h 227"/>
                <a:gd name="T76" fmla="*/ 140 w 183"/>
                <a:gd name="T77" fmla="*/ 187 h 227"/>
                <a:gd name="T78" fmla="*/ 158 w 183"/>
                <a:gd name="T79" fmla="*/ 154 h 227"/>
                <a:gd name="T80" fmla="*/ 163 w 183"/>
                <a:gd name="T81" fmla="*/ 147 h 227"/>
                <a:gd name="T82" fmla="*/ 171 w 183"/>
                <a:gd name="T83" fmla="*/ 122 h 227"/>
                <a:gd name="T84" fmla="*/ 166 w 183"/>
                <a:gd name="T85" fmla="*/ 115 h 227"/>
                <a:gd name="T86" fmla="*/ 159 w 183"/>
                <a:gd name="T87" fmla="*/ 119 h 227"/>
                <a:gd name="T88" fmla="*/ 155 w 183"/>
                <a:gd name="T89" fmla="*/ 129 h 227"/>
                <a:gd name="T90" fmla="*/ 160 w 183"/>
                <a:gd name="T91" fmla="*/ 9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" h="226">
                  <a:moveTo>
                    <a:pt x="100" y="0"/>
                  </a:moveTo>
                  <a:cubicBezTo>
                    <a:pt x="105" y="1"/>
                    <a:pt x="111" y="2"/>
                    <a:pt x="116" y="3"/>
                  </a:cubicBezTo>
                  <a:cubicBezTo>
                    <a:pt x="137" y="8"/>
                    <a:pt x="154" y="18"/>
                    <a:pt x="165" y="37"/>
                  </a:cubicBezTo>
                  <a:cubicBezTo>
                    <a:pt x="172" y="48"/>
                    <a:pt x="174" y="61"/>
                    <a:pt x="174" y="74"/>
                  </a:cubicBezTo>
                  <a:cubicBezTo>
                    <a:pt x="174" y="85"/>
                    <a:pt x="172" y="96"/>
                    <a:pt x="171" y="107"/>
                  </a:cubicBezTo>
                  <a:cubicBezTo>
                    <a:pt x="171" y="108"/>
                    <a:pt x="171" y="109"/>
                    <a:pt x="171" y="109"/>
                  </a:cubicBezTo>
                  <a:cubicBezTo>
                    <a:pt x="179" y="111"/>
                    <a:pt x="182" y="114"/>
                    <a:pt x="182" y="123"/>
                  </a:cubicBezTo>
                  <a:cubicBezTo>
                    <a:pt x="183" y="135"/>
                    <a:pt x="179" y="146"/>
                    <a:pt x="170" y="156"/>
                  </a:cubicBezTo>
                  <a:cubicBezTo>
                    <a:pt x="169" y="157"/>
                    <a:pt x="168" y="158"/>
                    <a:pt x="167" y="160"/>
                  </a:cubicBezTo>
                  <a:cubicBezTo>
                    <a:pt x="159" y="177"/>
                    <a:pt x="150" y="194"/>
                    <a:pt x="137" y="207"/>
                  </a:cubicBezTo>
                  <a:cubicBezTo>
                    <a:pt x="125" y="219"/>
                    <a:pt x="111" y="226"/>
                    <a:pt x="94" y="227"/>
                  </a:cubicBezTo>
                  <a:cubicBezTo>
                    <a:pt x="73" y="227"/>
                    <a:pt x="57" y="218"/>
                    <a:pt x="43" y="203"/>
                  </a:cubicBezTo>
                  <a:cubicBezTo>
                    <a:pt x="32" y="190"/>
                    <a:pt x="23" y="175"/>
                    <a:pt x="16" y="160"/>
                  </a:cubicBezTo>
                  <a:cubicBezTo>
                    <a:pt x="15" y="158"/>
                    <a:pt x="14" y="156"/>
                    <a:pt x="13" y="155"/>
                  </a:cubicBezTo>
                  <a:cubicBezTo>
                    <a:pt x="4" y="144"/>
                    <a:pt x="0" y="133"/>
                    <a:pt x="2" y="119"/>
                  </a:cubicBezTo>
                  <a:cubicBezTo>
                    <a:pt x="3" y="113"/>
                    <a:pt x="6" y="110"/>
                    <a:pt x="13" y="109"/>
                  </a:cubicBezTo>
                  <a:cubicBezTo>
                    <a:pt x="12" y="105"/>
                    <a:pt x="11" y="101"/>
                    <a:pt x="11" y="96"/>
                  </a:cubicBezTo>
                  <a:cubicBezTo>
                    <a:pt x="10" y="83"/>
                    <a:pt x="9" y="70"/>
                    <a:pt x="12" y="57"/>
                  </a:cubicBezTo>
                  <a:cubicBezTo>
                    <a:pt x="16" y="35"/>
                    <a:pt x="29" y="19"/>
                    <a:pt x="50" y="10"/>
                  </a:cubicBezTo>
                  <a:cubicBezTo>
                    <a:pt x="59" y="5"/>
                    <a:pt x="70" y="2"/>
                    <a:pt x="81" y="1"/>
                  </a:cubicBezTo>
                  <a:cubicBezTo>
                    <a:pt x="82" y="1"/>
                    <a:pt x="83" y="1"/>
                    <a:pt x="84" y="0"/>
                  </a:cubicBezTo>
                  <a:cubicBezTo>
                    <a:pt x="89" y="0"/>
                    <a:pt x="94" y="0"/>
                    <a:pt x="100" y="0"/>
                  </a:cubicBezTo>
                  <a:close/>
                  <a:moveTo>
                    <a:pt x="160" y="91"/>
                  </a:moveTo>
                  <a:cubicBezTo>
                    <a:pt x="159" y="91"/>
                    <a:pt x="158" y="91"/>
                    <a:pt x="158" y="91"/>
                  </a:cubicBezTo>
                  <a:cubicBezTo>
                    <a:pt x="148" y="90"/>
                    <a:pt x="137" y="89"/>
                    <a:pt x="127" y="88"/>
                  </a:cubicBezTo>
                  <a:cubicBezTo>
                    <a:pt x="101" y="84"/>
                    <a:pt x="79" y="74"/>
                    <a:pt x="60" y="56"/>
                  </a:cubicBezTo>
                  <a:cubicBezTo>
                    <a:pt x="58" y="53"/>
                    <a:pt x="56" y="53"/>
                    <a:pt x="53" y="54"/>
                  </a:cubicBezTo>
                  <a:cubicBezTo>
                    <a:pt x="38" y="58"/>
                    <a:pt x="30" y="69"/>
                    <a:pt x="24" y="81"/>
                  </a:cubicBezTo>
                  <a:cubicBezTo>
                    <a:pt x="24" y="82"/>
                    <a:pt x="24" y="83"/>
                    <a:pt x="24" y="84"/>
                  </a:cubicBezTo>
                  <a:cubicBezTo>
                    <a:pt x="24" y="92"/>
                    <a:pt x="25" y="100"/>
                    <a:pt x="26" y="109"/>
                  </a:cubicBezTo>
                  <a:cubicBezTo>
                    <a:pt x="27" y="115"/>
                    <a:pt x="28" y="121"/>
                    <a:pt x="29" y="127"/>
                  </a:cubicBezTo>
                  <a:cubicBezTo>
                    <a:pt x="27" y="124"/>
                    <a:pt x="25" y="121"/>
                    <a:pt x="23" y="118"/>
                  </a:cubicBezTo>
                  <a:cubicBezTo>
                    <a:pt x="20" y="113"/>
                    <a:pt x="16" y="114"/>
                    <a:pt x="14" y="118"/>
                  </a:cubicBezTo>
                  <a:cubicBezTo>
                    <a:pt x="13" y="120"/>
                    <a:pt x="13" y="121"/>
                    <a:pt x="13" y="122"/>
                  </a:cubicBezTo>
                  <a:cubicBezTo>
                    <a:pt x="12" y="132"/>
                    <a:pt x="15" y="141"/>
                    <a:pt x="22" y="148"/>
                  </a:cubicBezTo>
                  <a:cubicBezTo>
                    <a:pt x="24" y="150"/>
                    <a:pt x="25" y="152"/>
                    <a:pt x="26" y="154"/>
                  </a:cubicBezTo>
                  <a:cubicBezTo>
                    <a:pt x="32" y="167"/>
                    <a:pt x="38" y="181"/>
                    <a:pt x="47" y="193"/>
                  </a:cubicBezTo>
                  <a:cubicBezTo>
                    <a:pt x="64" y="216"/>
                    <a:pt x="88" y="219"/>
                    <a:pt x="111" y="213"/>
                  </a:cubicBezTo>
                  <a:cubicBezTo>
                    <a:pt x="124" y="209"/>
                    <a:pt x="134" y="199"/>
                    <a:pt x="140" y="187"/>
                  </a:cubicBezTo>
                  <a:cubicBezTo>
                    <a:pt x="147" y="177"/>
                    <a:pt x="152" y="165"/>
                    <a:pt x="158" y="154"/>
                  </a:cubicBezTo>
                  <a:cubicBezTo>
                    <a:pt x="159" y="152"/>
                    <a:pt x="161" y="149"/>
                    <a:pt x="163" y="147"/>
                  </a:cubicBezTo>
                  <a:cubicBezTo>
                    <a:pt x="169" y="140"/>
                    <a:pt x="172" y="131"/>
                    <a:pt x="171" y="122"/>
                  </a:cubicBezTo>
                  <a:cubicBezTo>
                    <a:pt x="171" y="118"/>
                    <a:pt x="169" y="115"/>
                    <a:pt x="166" y="115"/>
                  </a:cubicBezTo>
                  <a:cubicBezTo>
                    <a:pt x="162" y="114"/>
                    <a:pt x="161" y="117"/>
                    <a:pt x="159" y="119"/>
                  </a:cubicBezTo>
                  <a:cubicBezTo>
                    <a:pt x="158" y="122"/>
                    <a:pt x="156" y="126"/>
                    <a:pt x="155" y="129"/>
                  </a:cubicBezTo>
                  <a:cubicBezTo>
                    <a:pt x="157" y="117"/>
                    <a:pt x="158" y="104"/>
                    <a:pt x="160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23" name="Freeform 356"/>
            <p:cNvSpPr/>
            <p:nvPr>
              <p:custDataLst>
                <p:tags r:id="rId18"/>
              </p:custDataLst>
            </p:nvPr>
          </p:nvSpPr>
          <p:spPr bwMode="auto">
            <a:xfrm>
              <a:off x="7312358" y="6810486"/>
              <a:ext cx="51200" cy="102880"/>
            </a:xfrm>
            <a:custGeom>
              <a:avLst/>
              <a:gdLst>
                <a:gd name="T0" fmla="*/ 16 w 45"/>
                <a:gd name="T1" fmla="*/ 31 h 91"/>
                <a:gd name="T2" fmla="*/ 2 w 45"/>
                <a:gd name="T3" fmla="*/ 15 h 91"/>
                <a:gd name="T4" fmla="*/ 2 w 45"/>
                <a:gd name="T5" fmla="*/ 10 h 91"/>
                <a:gd name="T6" fmla="*/ 4 w 45"/>
                <a:gd name="T7" fmla="*/ 8 h 91"/>
                <a:gd name="T8" fmla="*/ 19 w 45"/>
                <a:gd name="T9" fmla="*/ 1 h 91"/>
                <a:gd name="T10" fmla="*/ 30 w 45"/>
                <a:gd name="T11" fmla="*/ 1 h 91"/>
                <a:gd name="T12" fmla="*/ 45 w 45"/>
                <a:gd name="T13" fmla="*/ 12 h 91"/>
                <a:gd name="T14" fmla="*/ 44 w 45"/>
                <a:gd name="T15" fmla="*/ 14 h 91"/>
                <a:gd name="T16" fmla="*/ 32 w 45"/>
                <a:gd name="T17" fmla="*/ 28 h 91"/>
                <a:gd name="T18" fmla="*/ 31 w 45"/>
                <a:gd name="T19" fmla="*/ 32 h 91"/>
                <a:gd name="T20" fmla="*/ 44 w 45"/>
                <a:gd name="T21" fmla="*/ 66 h 91"/>
                <a:gd name="T22" fmla="*/ 43 w 45"/>
                <a:gd name="T23" fmla="*/ 72 h 91"/>
                <a:gd name="T24" fmla="*/ 24 w 45"/>
                <a:gd name="T25" fmla="*/ 90 h 91"/>
                <a:gd name="T26" fmla="*/ 21 w 45"/>
                <a:gd name="T27" fmla="*/ 90 h 91"/>
                <a:gd name="T28" fmla="*/ 2 w 45"/>
                <a:gd name="T29" fmla="*/ 71 h 91"/>
                <a:gd name="T30" fmla="*/ 1 w 45"/>
                <a:gd name="T31" fmla="*/ 66 h 91"/>
                <a:gd name="T32" fmla="*/ 15 w 45"/>
                <a:gd name="T33" fmla="*/ 31 h 91"/>
                <a:gd name="T34" fmla="*/ 16 w 45"/>
                <a:gd name="T35" fmla="*/ 3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1">
                  <a:moveTo>
                    <a:pt x="16" y="31"/>
                  </a:moveTo>
                  <a:cubicBezTo>
                    <a:pt x="11" y="25"/>
                    <a:pt x="6" y="20"/>
                    <a:pt x="2" y="15"/>
                  </a:cubicBezTo>
                  <a:cubicBezTo>
                    <a:pt x="0" y="13"/>
                    <a:pt x="0" y="11"/>
                    <a:pt x="2" y="10"/>
                  </a:cubicBezTo>
                  <a:cubicBezTo>
                    <a:pt x="3" y="9"/>
                    <a:pt x="3" y="9"/>
                    <a:pt x="4" y="8"/>
                  </a:cubicBezTo>
                  <a:cubicBezTo>
                    <a:pt x="8" y="3"/>
                    <a:pt x="12" y="0"/>
                    <a:pt x="19" y="1"/>
                  </a:cubicBezTo>
                  <a:cubicBezTo>
                    <a:pt x="23" y="2"/>
                    <a:pt x="27" y="1"/>
                    <a:pt x="30" y="1"/>
                  </a:cubicBezTo>
                  <a:cubicBezTo>
                    <a:pt x="35" y="1"/>
                    <a:pt x="43" y="7"/>
                    <a:pt x="45" y="12"/>
                  </a:cubicBezTo>
                  <a:cubicBezTo>
                    <a:pt x="45" y="12"/>
                    <a:pt x="45" y="14"/>
                    <a:pt x="44" y="14"/>
                  </a:cubicBezTo>
                  <a:cubicBezTo>
                    <a:pt x="40" y="19"/>
                    <a:pt x="36" y="23"/>
                    <a:pt x="32" y="28"/>
                  </a:cubicBezTo>
                  <a:cubicBezTo>
                    <a:pt x="30" y="29"/>
                    <a:pt x="30" y="30"/>
                    <a:pt x="31" y="32"/>
                  </a:cubicBezTo>
                  <a:cubicBezTo>
                    <a:pt x="35" y="43"/>
                    <a:pt x="40" y="55"/>
                    <a:pt x="44" y="66"/>
                  </a:cubicBezTo>
                  <a:cubicBezTo>
                    <a:pt x="45" y="68"/>
                    <a:pt x="45" y="70"/>
                    <a:pt x="43" y="72"/>
                  </a:cubicBezTo>
                  <a:cubicBezTo>
                    <a:pt x="37" y="78"/>
                    <a:pt x="31" y="84"/>
                    <a:pt x="24" y="90"/>
                  </a:cubicBezTo>
                  <a:cubicBezTo>
                    <a:pt x="24" y="91"/>
                    <a:pt x="22" y="91"/>
                    <a:pt x="21" y="90"/>
                  </a:cubicBezTo>
                  <a:cubicBezTo>
                    <a:pt x="14" y="85"/>
                    <a:pt x="7" y="79"/>
                    <a:pt x="2" y="71"/>
                  </a:cubicBezTo>
                  <a:cubicBezTo>
                    <a:pt x="1" y="70"/>
                    <a:pt x="1" y="68"/>
                    <a:pt x="1" y="66"/>
                  </a:cubicBezTo>
                  <a:cubicBezTo>
                    <a:pt x="6" y="55"/>
                    <a:pt x="11" y="43"/>
                    <a:pt x="15" y="31"/>
                  </a:cubicBezTo>
                  <a:cubicBezTo>
                    <a:pt x="16" y="31"/>
                    <a:pt x="16" y="30"/>
                    <a:pt x="16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24" name="Freeform 384"/>
            <p:cNvSpPr/>
            <p:nvPr>
              <p:custDataLst>
                <p:tags r:id="rId19"/>
              </p:custDataLst>
            </p:nvPr>
          </p:nvSpPr>
          <p:spPr bwMode="auto">
            <a:xfrm>
              <a:off x="7657363" y="6520989"/>
              <a:ext cx="248824" cy="347875"/>
            </a:xfrm>
            <a:custGeom>
              <a:avLst/>
              <a:gdLst>
                <a:gd name="T0" fmla="*/ 151 w 220"/>
                <a:gd name="T1" fmla="*/ 140 h 308"/>
                <a:gd name="T2" fmla="*/ 124 w 220"/>
                <a:gd name="T3" fmla="*/ 183 h 308"/>
                <a:gd name="T4" fmla="*/ 120 w 220"/>
                <a:gd name="T5" fmla="*/ 193 h 308"/>
                <a:gd name="T6" fmla="*/ 120 w 220"/>
                <a:gd name="T7" fmla="*/ 207 h 308"/>
                <a:gd name="T8" fmla="*/ 125 w 220"/>
                <a:gd name="T9" fmla="*/ 215 h 308"/>
                <a:gd name="T10" fmla="*/ 148 w 220"/>
                <a:gd name="T11" fmla="*/ 227 h 308"/>
                <a:gd name="T12" fmla="*/ 190 w 220"/>
                <a:gd name="T13" fmla="*/ 241 h 308"/>
                <a:gd name="T14" fmla="*/ 209 w 220"/>
                <a:gd name="T15" fmla="*/ 253 h 308"/>
                <a:gd name="T16" fmla="*/ 219 w 220"/>
                <a:gd name="T17" fmla="*/ 280 h 308"/>
                <a:gd name="T18" fmla="*/ 219 w 220"/>
                <a:gd name="T19" fmla="*/ 292 h 308"/>
                <a:gd name="T20" fmla="*/ 202 w 220"/>
                <a:gd name="T21" fmla="*/ 308 h 308"/>
                <a:gd name="T22" fmla="*/ 116 w 220"/>
                <a:gd name="T23" fmla="*/ 308 h 308"/>
                <a:gd name="T24" fmla="*/ 17 w 220"/>
                <a:gd name="T25" fmla="*/ 308 h 308"/>
                <a:gd name="T26" fmla="*/ 14 w 220"/>
                <a:gd name="T27" fmla="*/ 308 h 308"/>
                <a:gd name="T28" fmla="*/ 13 w 220"/>
                <a:gd name="T29" fmla="*/ 308 h 308"/>
                <a:gd name="T30" fmla="*/ 16 w 220"/>
                <a:gd name="T31" fmla="*/ 306 h 308"/>
                <a:gd name="T32" fmla="*/ 69 w 220"/>
                <a:gd name="T33" fmla="*/ 251 h 308"/>
                <a:gd name="T34" fmla="*/ 48 w 220"/>
                <a:gd name="T35" fmla="*/ 157 h 308"/>
                <a:gd name="T36" fmla="*/ 8 w 220"/>
                <a:gd name="T37" fmla="*/ 131 h 308"/>
                <a:gd name="T38" fmla="*/ 5 w 220"/>
                <a:gd name="T39" fmla="*/ 129 h 308"/>
                <a:gd name="T40" fmla="*/ 0 w 220"/>
                <a:gd name="T41" fmla="*/ 102 h 308"/>
                <a:gd name="T42" fmla="*/ 11 w 220"/>
                <a:gd name="T43" fmla="*/ 90 h 308"/>
                <a:gd name="T44" fmla="*/ 13 w 220"/>
                <a:gd name="T45" fmla="*/ 90 h 308"/>
                <a:gd name="T46" fmla="*/ 12 w 220"/>
                <a:gd name="T47" fmla="*/ 74 h 308"/>
                <a:gd name="T48" fmla="*/ 15 w 220"/>
                <a:gd name="T49" fmla="*/ 46 h 308"/>
                <a:gd name="T50" fmla="*/ 50 w 220"/>
                <a:gd name="T51" fmla="*/ 14 h 308"/>
                <a:gd name="T52" fmla="*/ 65 w 220"/>
                <a:gd name="T53" fmla="*/ 13 h 308"/>
                <a:gd name="T54" fmla="*/ 81 w 220"/>
                <a:gd name="T55" fmla="*/ 0 h 308"/>
                <a:gd name="T56" fmla="*/ 145 w 220"/>
                <a:gd name="T57" fmla="*/ 26 h 308"/>
                <a:gd name="T58" fmla="*/ 162 w 220"/>
                <a:gd name="T59" fmla="*/ 69 h 308"/>
                <a:gd name="T60" fmla="*/ 161 w 220"/>
                <a:gd name="T61" fmla="*/ 90 h 308"/>
                <a:gd name="T62" fmla="*/ 166 w 220"/>
                <a:gd name="T63" fmla="*/ 90 h 308"/>
                <a:gd name="T64" fmla="*/ 175 w 220"/>
                <a:gd name="T65" fmla="*/ 98 h 308"/>
                <a:gd name="T66" fmla="*/ 173 w 220"/>
                <a:gd name="T67" fmla="*/ 120 h 308"/>
                <a:gd name="T68" fmla="*/ 170 w 220"/>
                <a:gd name="T69" fmla="*/ 130 h 308"/>
                <a:gd name="T70" fmla="*/ 154 w 220"/>
                <a:gd name="T71" fmla="*/ 140 h 308"/>
                <a:gd name="T72" fmla="*/ 151 w 220"/>
                <a:gd name="T73" fmla="*/ 14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0" h="308">
                  <a:moveTo>
                    <a:pt x="151" y="140"/>
                  </a:moveTo>
                  <a:cubicBezTo>
                    <a:pt x="148" y="158"/>
                    <a:pt x="136" y="171"/>
                    <a:pt x="124" y="183"/>
                  </a:cubicBezTo>
                  <a:cubicBezTo>
                    <a:pt x="121" y="186"/>
                    <a:pt x="120" y="189"/>
                    <a:pt x="120" y="193"/>
                  </a:cubicBezTo>
                  <a:cubicBezTo>
                    <a:pt x="121" y="197"/>
                    <a:pt x="121" y="202"/>
                    <a:pt x="120" y="207"/>
                  </a:cubicBezTo>
                  <a:cubicBezTo>
                    <a:pt x="120" y="211"/>
                    <a:pt x="121" y="214"/>
                    <a:pt x="125" y="215"/>
                  </a:cubicBezTo>
                  <a:cubicBezTo>
                    <a:pt x="132" y="219"/>
                    <a:pt x="140" y="223"/>
                    <a:pt x="148" y="227"/>
                  </a:cubicBezTo>
                  <a:cubicBezTo>
                    <a:pt x="162" y="232"/>
                    <a:pt x="176" y="236"/>
                    <a:pt x="190" y="241"/>
                  </a:cubicBezTo>
                  <a:cubicBezTo>
                    <a:pt x="197" y="244"/>
                    <a:pt x="203" y="248"/>
                    <a:pt x="209" y="253"/>
                  </a:cubicBezTo>
                  <a:cubicBezTo>
                    <a:pt x="216" y="261"/>
                    <a:pt x="219" y="270"/>
                    <a:pt x="219" y="280"/>
                  </a:cubicBezTo>
                  <a:cubicBezTo>
                    <a:pt x="220" y="284"/>
                    <a:pt x="219" y="288"/>
                    <a:pt x="219" y="292"/>
                  </a:cubicBezTo>
                  <a:cubicBezTo>
                    <a:pt x="219" y="302"/>
                    <a:pt x="212" y="308"/>
                    <a:pt x="202" y="308"/>
                  </a:cubicBezTo>
                  <a:cubicBezTo>
                    <a:pt x="173" y="308"/>
                    <a:pt x="145" y="308"/>
                    <a:pt x="116" y="308"/>
                  </a:cubicBezTo>
                  <a:cubicBezTo>
                    <a:pt x="83" y="308"/>
                    <a:pt x="50" y="308"/>
                    <a:pt x="17" y="308"/>
                  </a:cubicBezTo>
                  <a:cubicBezTo>
                    <a:pt x="16" y="308"/>
                    <a:pt x="15" y="308"/>
                    <a:pt x="14" y="308"/>
                  </a:cubicBezTo>
                  <a:cubicBezTo>
                    <a:pt x="13" y="308"/>
                    <a:pt x="13" y="308"/>
                    <a:pt x="13" y="308"/>
                  </a:cubicBezTo>
                  <a:cubicBezTo>
                    <a:pt x="14" y="307"/>
                    <a:pt x="15" y="307"/>
                    <a:pt x="16" y="306"/>
                  </a:cubicBezTo>
                  <a:cubicBezTo>
                    <a:pt x="41" y="294"/>
                    <a:pt x="60" y="277"/>
                    <a:pt x="69" y="251"/>
                  </a:cubicBezTo>
                  <a:cubicBezTo>
                    <a:pt x="81" y="216"/>
                    <a:pt x="73" y="184"/>
                    <a:pt x="48" y="157"/>
                  </a:cubicBezTo>
                  <a:cubicBezTo>
                    <a:pt x="37" y="145"/>
                    <a:pt x="23" y="137"/>
                    <a:pt x="8" y="131"/>
                  </a:cubicBezTo>
                  <a:cubicBezTo>
                    <a:pt x="7" y="130"/>
                    <a:pt x="6" y="130"/>
                    <a:pt x="5" y="129"/>
                  </a:cubicBezTo>
                  <a:cubicBezTo>
                    <a:pt x="2" y="120"/>
                    <a:pt x="0" y="111"/>
                    <a:pt x="0" y="102"/>
                  </a:cubicBezTo>
                  <a:cubicBezTo>
                    <a:pt x="0" y="94"/>
                    <a:pt x="3" y="91"/>
                    <a:pt x="11" y="90"/>
                  </a:cubicBezTo>
                  <a:cubicBezTo>
                    <a:pt x="12" y="90"/>
                    <a:pt x="12" y="90"/>
                    <a:pt x="13" y="90"/>
                  </a:cubicBezTo>
                  <a:cubicBezTo>
                    <a:pt x="13" y="84"/>
                    <a:pt x="13" y="79"/>
                    <a:pt x="12" y="74"/>
                  </a:cubicBezTo>
                  <a:cubicBezTo>
                    <a:pt x="12" y="65"/>
                    <a:pt x="13" y="55"/>
                    <a:pt x="15" y="46"/>
                  </a:cubicBezTo>
                  <a:cubicBezTo>
                    <a:pt x="20" y="28"/>
                    <a:pt x="31" y="17"/>
                    <a:pt x="50" y="14"/>
                  </a:cubicBezTo>
                  <a:cubicBezTo>
                    <a:pt x="55" y="13"/>
                    <a:pt x="60" y="13"/>
                    <a:pt x="65" y="13"/>
                  </a:cubicBezTo>
                  <a:cubicBezTo>
                    <a:pt x="68" y="3"/>
                    <a:pt x="71" y="0"/>
                    <a:pt x="81" y="0"/>
                  </a:cubicBezTo>
                  <a:cubicBezTo>
                    <a:pt x="106" y="1"/>
                    <a:pt x="127" y="9"/>
                    <a:pt x="145" y="26"/>
                  </a:cubicBezTo>
                  <a:cubicBezTo>
                    <a:pt x="157" y="38"/>
                    <a:pt x="163" y="52"/>
                    <a:pt x="162" y="69"/>
                  </a:cubicBezTo>
                  <a:cubicBezTo>
                    <a:pt x="162" y="76"/>
                    <a:pt x="161" y="83"/>
                    <a:pt x="161" y="90"/>
                  </a:cubicBezTo>
                  <a:cubicBezTo>
                    <a:pt x="162" y="90"/>
                    <a:pt x="164" y="90"/>
                    <a:pt x="166" y="90"/>
                  </a:cubicBezTo>
                  <a:cubicBezTo>
                    <a:pt x="171" y="91"/>
                    <a:pt x="174" y="94"/>
                    <a:pt x="175" y="98"/>
                  </a:cubicBezTo>
                  <a:cubicBezTo>
                    <a:pt x="176" y="106"/>
                    <a:pt x="174" y="113"/>
                    <a:pt x="173" y="120"/>
                  </a:cubicBezTo>
                  <a:cubicBezTo>
                    <a:pt x="172" y="123"/>
                    <a:pt x="171" y="127"/>
                    <a:pt x="170" y="130"/>
                  </a:cubicBezTo>
                  <a:cubicBezTo>
                    <a:pt x="167" y="138"/>
                    <a:pt x="162" y="141"/>
                    <a:pt x="154" y="140"/>
                  </a:cubicBezTo>
                  <a:cubicBezTo>
                    <a:pt x="153" y="140"/>
                    <a:pt x="152" y="140"/>
                    <a:pt x="151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25" name="Freeform 385"/>
            <p:cNvSpPr>
              <a:spLocks noEditPoints="1"/>
            </p:cNvSpPr>
            <p:nvPr>
              <p:custDataLst>
                <p:tags r:id="rId20"/>
              </p:custDataLst>
            </p:nvPr>
          </p:nvSpPr>
          <p:spPr bwMode="auto">
            <a:xfrm>
              <a:off x="7508068" y="6679374"/>
              <a:ext cx="219635" cy="189489"/>
            </a:xfrm>
            <a:custGeom>
              <a:avLst/>
              <a:gdLst>
                <a:gd name="T0" fmla="*/ 96 w 194"/>
                <a:gd name="T1" fmla="*/ 157 h 168"/>
                <a:gd name="T2" fmla="*/ 78 w 194"/>
                <a:gd name="T3" fmla="*/ 155 h 168"/>
                <a:gd name="T4" fmla="*/ 72 w 194"/>
                <a:gd name="T5" fmla="*/ 156 h 168"/>
                <a:gd name="T6" fmla="*/ 34 w 194"/>
                <a:gd name="T7" fmla="*/ 168 h 168"/>
                <a:gd name="T8" fmla="*/ 25 w 194"/>
                <a:gd name="T9" fmla="*/ 168 h 168"/>
                <a:gd name="T10" fmla="*/ 22 w 194"/>
                <a:gd name="T11" fmla="*/ 165 h 168"/>
                <a:gd name="T12" fmla="*/ 23 w 194"/>
                <a:gd name="T13" fmla="*/ 162 h 168"/>
                <a:gd name="T14" fmla="*/ 34 w 194"/>
                <a:gd name="T15" fmla="*/ 146 h 168"/>
                <a:gd name="T16" fmla="*/ 35 w 194"/>
                <a:gd name="T17" fmla="*/ 142 h 168"/>
                <a:gd name="T18" fmla="*/ 31 w 194"/>
                <a:gd name="T19" fmla="*/ 130 h 168"/>
                <a:gd name="T20" fmla="*/ 41 w 194"/>
                <a:gd name="T21" fmla="*/ 22 h 168"/>
                <a:gd name="T22" fmla="*/ 116 w 194"/>
                <a:gd name="T23" fmla="*/ 5 h 168"/>
                <a:gd name="T24" fmla="*/ 169 w 194"/>
                <a:gd name="T25" fmla="*/ 35 h 168"/>
                <a:gd name="T26" fmla="*/ 163 w 194"/>
                <a:gd name="T27" fmla="*/ 132 h 168"/>
                <a:gd name="T28" fmla="*/ 96 w 194"/>
                <a:gd name="T29" fmla="*/ 157 h 168"/>
                <a:gd name="T30" fmla="*/ 157 w 194"/>
                <a:gd name="T31" fmla="*/ 81 h 168"/>
                <a:gd name="T32" fmla="*/ 142 w 194"/>
                <a:gd name="T33" fmla="*/ 66 h 168"/>
                <a:gd name="T34" fmla="*/ 128 w 194"/>
                <a:gd name="T35" fmla="*/ 80 h 168"/>
                <a:gd name="T36" fmla="*/ 142 w 194"/>
                <a:gd name="T37" fmla="*/ 95 h 168"/>
                <a:gd name="T38" fmla="*/ 157 w 194"/>
                <a:gd name="T39" fmla="*/ 81 h 168"/>
                <a:gd name="T40" fmla="*/ 84 w 194"/>
                <a:gd name="T41" fmla="*/ 80 h 168"/>
                <a:gd name="T42" fmla="*/ 98 w 194"/>
                <a:gd name="T43" fmla="*/ 95 h 168"/>
                <a:gd name="T44" fmla="*/ 113 w 194"/>
                <a:gd name="T45" fmla="*/ 80 h 168"/>
                <a:gd name="T46" fmla="*/ 98 w 194"/>
                <a:gd name="T47" fmla="*/ 66 h 168"/>
                <a:gd name="T48" fmla="*/ 84 w 194"/>
                <a:gd name="T49" fmla="*/ 80 h 168"/>
                <a:gd name="T50" fmla="*/ 69 w 194"/>
                <a:gd name="T51" fmla="*/ 80 h 168"/>
                <a:gd name="T52" fmla="*/ 54 w 194"/>
                <a:gd name="T53" fmla="*/ 66 h 168"/>
                <a:gd name="T54" fmla="*/ 40 w 194"/>
                <a:gd name="T55" fmla="*/ 81 h 168"/>
                <a:gd name="T56" fmla="*/ 54 w 194"/>
                <a:gd name="T57" fmla="*/ 95 h 168"/>
                <a:gd name="T58" fmla="*/ 69 w 194"/>
                <a:gd name="T59" fmla="*/ 8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4" h="168">
                  <a:moveTo>
                    <a:pt x="96" y="157"/>
                  </a:moveTo>
                  <a:cubicBezTo>
                    <a:pt x="92" y="157"/>
                    <a:pt x="85" y="156"/>
                    <a:pt x="78" y="155"/>
                  </a:cubicBezTo>
                  <a:cubicBezTo>
                    <a:pt x="76" y="155"/>
                    <a:pt x="74" y="155"/>
                    <a:pt x="72" y="156"/>
                  </a:cubicBezTo>
                  <a:cubicBezTo>
                    <a:pt x="60" y="161"/>
                    <a:pt x="47" y="166"/>
                    <a:pt x="34" y="168"/>
                  </a:cubicBezTo>
                  <a:cubicBezTo>
                    <a:pt x="31" y="168"/>
                    <a:pt x="28" y="168"/>
                    <a:pt x="25" y="168"/>
                  </a:cubicBezTo>
                  <a:cubicBezTo>
                    <a:pt x="24" y="167"/>
                    <a:pt x="22" y="166"/>
                    <a:pt x="22" y="165"/>
                  </a:cubicBezTo>
                  <a:cubicBezTo>
                    <a:pt x="21" y="164"/>
                    <a:pt x="22" y="163"/>
                    <a:pt x="23" y="162"/>
                  </a:cubicBezTo>
                  <a:cubicBezTo>
                    <a:pt x="28" y="158"/>
                    <a:pt x="32" y="153"/>
                    <a:pt x="34" y="146"/>
                  </a:cubicBezTo>
                  <a:cubicBezTo>
                    <a:pt x="34" y="145"/>
                    <a:pt x="35" y="144"/>
                    <a:pt x="35" y="142"/>
                  </a:cubicBezTo>
                  <a:cubicBezTo>
                    <a:pt x="36" y="138"/>
                    <a:pt x="35" y="134"/>
                    <a:pt x="31" y="130"/>
                  </a:cubicBezTo>
                  <a:cubicBezTo>
                    <a:pt x="0" y="98"/>
                    <a:pt x="4" y="50"/>
                    <a:pt x="41" y="22"/>
                  </a:cubicBezTo>
                  <a:cubicBezTo>
                    <a:pt x="63" y="6"/>
                    <a:pt x="89" y="0"/>
                    <a:pt x="116" y="5"/>
                  </a:cubicBezTo>
                  <a:cubicBezTo>
                    <a:pt x="137" y="9"/>
                    <a:pt x="155" y="19"/>
                    <a:pt x="169" y="35"/>
                  </a:cubicBezTo>
                  <a:cubicBezTo>
                    <a:pt x="194" y="64"/>
                    <a:pt x="191" y="106"/>
                    <a:pt x="163" y="132"/>
                  </a:cubicBezTo>
                  <a:cubicBezTo>
                    <a:pt x="145" y="149"/>
                    <a:pt x="123" y="157"/>
                    <a:pt x="96" y="157"/>
                  </a:cubicBezTo>
                  <a:close/>
                  <a:moveTo>
                    <a:pt x="157" y="81"/>
                  </a:moveTo>
                  <a:cubicBezTo>
                    <a:pt x="157" y="72"/>
                    <a:pt x="150" y="66"/>
                    <a:pt x="142" y="66"/>
                  </a:cubicBezTo>
                  <a:cubicBezTo>
                    <a:pt x="134" y="66"/>
                    <a:pt x="128" y="72"/>
                    <a:pt x="128" y="80"/>
                  </a:cubicBezTo>
                  <a:cubicBezTo>
                    <a:pt x="128" y="88"/>
                    <a:pt x="134" y="95"/>
                    <a:pt x="142" y="95"/>
                  </a:cubicBezTo>
                  <a:cubicBezTo>
                    <a:pt x="150" y="95"/>
                    <a:pt x="157" y="88"/>
                    <a:pt x="157" y="81"/>
                  </a:cubicBezTo>
                  <a:close/>
                  <a:moveTo>
                    <a:pt x="84" y="80"/>
                  </a:moveTo>
                  <a:cubicBezTo>
                    <a:pt x="84" y="88"/>
                    <a:pt x="90" y="95"/>
                    <a:pt x="98" y="95"/>
                  </a:cubicBezTo>
                  <a:cubicBezTo>
                    <a:pt x="106" y="95"/>
                    <a:pt x="113" y="89"/>
                    <a:pt x="113" y="80"/>
                  </a:cubicBezTo>
                  <a:cubicBezTo>
                    <a:pt x="113" y="73"/>
                    <a:pt x="106" y="66"/>
                    <a:pt x="98" y="66"/>
                  </a:cubicBezTo>
                  <a:cubicBezTo>
                    <a:pt x="91" y="66"/>
                    <a:pt x="84" y="72"/>
                    <a:pt x="84" y="80"/>
                  </a:cubicBezTo>
                  <a:close/>
                  <a:moveTo>
                    <a:pt x="69" y="80"/>
                  </a:moveTo>
                  <a:cubicBezTo>
                    <a:pt x="69" y="72"/>
                    <a:pt x="62" y="66"/>
                    <a:pt x="54" y="66"/>
                  </a:cubicBezTo>
                  <a:cubicBezTo>
                    <a:pt x="46" y="66"/>
                    <a:pt x="40" y="73"/>
                    <a:pt x="40" y="81"/>
                  </a:cubicBezTo>
                  <a:cubicBezTo>
                    <a:pt x="40" y="89"/>
                    <a:pt x="47" y="95"/>
                    <a:pt x="54" y="95"/>
                  </a:cubicBezTo>
                  <a:cubicBezTo>
                    <a:pt x="62" y="95"/>
                    <a:pt x="69" y="88"/>
                    <a:pt x="69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</p:grpSp>
      <p:sp>
        <p:nvSpPr>
          <p:cNvPr id="26" name="Freeform 458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749578" y="2455229"/>
            <a:ext cx="232338" cy="402975"/>
          </a:xfrm>
          <a:custGeom>
            <a:avLst/>
            <a:gdLst>
              <a:gd name="T0" fmla="*/ 102 w 102"/>
              <a:gd name="T1" fmla="*/ 51 h 177"/>
              <a:gd name="T2" fmla="*/ 51 w 102"/>
              <a:gd name="T3" fmla="*/ 0 h 177"/>
              <a:gd name="T4" fmla="*/ 0 w 102"/>
              <a:gd name="T5" fmla="*/ 51 h 177"/>
              <a:gd name="T6" fmla="*/ 9 w 102"/>
              <a:gd name="T7" fmla="*/ 82 h 177"/>
              <a:gd name="T8" fmla="*/ 51 w 102"/>
              <a:gd name="T9" fmla="*/ 177 h 177"/>
              <a:gd name="T10" fmla="*/ 92 w 102"/>
              <a:gd name="T11" fmla="*/ 82 h 177"/>
              <a:gd name="T12" fmla="*/ 102 w 102"/>
              <a:gd name="T13" fmla="*/ 51 h 177"/>
              <a:gd name="T14" fmla="*/ 51 w 102"/>
              <a:gd name="T15" fmla="*/ 78 h 177"/>
              <a:gd name="T16" fmla="*/ 24 w 102"/>
              <a:gd name="T17" fmla="*/ 51 h 177"/>
              <a:gd name="T18" fmla="*/ 51 w 102"/>
              <a:gd name="T19" fmla="*/ 24 h 177"/>
              <a:gd name="T20" fmla="*/ 78 w 102"/>
              <a:gd name="T21" fmla="*/ 51 h 177"/>
              <a:gd name="T22" fmla="*/ 51 w 102"/>
              <a:gd name="T23" fmla="*/ 78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77">
                <a:moveTo>
                  <a:pt x="102" y="51"/>
                </a:moveTo>
                <a:cubicBezTo>
                  <a:pt x="102" y="23"/>
                  <a:pt x="79" y="0"/>
                  <a:pt x="51" y="0"/>
                </a:cubicBezTo>
                <a:cubicBezTo>
                  <a:pt x="22" y="0"/>
                  <a:pt x="0" y="23"/>
                  <a:pt x="0" y="51"/>
                </a:cubicBezTo>
                <a:cubicBezTo>
                  <a:pt x="0" y="62"/>
                  <a:pt x="4" y="72"/>
                  <a:pt x="9" y="82"/>
                </a:cubicBezTo>
                <a:cubicBezTo>
                  <a:pt x="13" y="88"/>
                  <a:pt x="42" y="150"/>
                  <a:pt x="51" y="177"/>
                </a:cubicBezTo>
                <a:cubicBezTo>
                  <a:pt x="59" y="150"/>
                  <a:pt x="88" y="88"/>
                  <a:pt x="92" y="82"/>
                </a:cubicBezTo>
                <a:cubicBezTo>
                  <a:pt x="97" y="72"/>
                  <a:pt x="102" y="62"/>
                  <a:pt x="102" y="51"/>
                </a:cubicBezTo>
                <a:close/>
                <a:moveTo>
                  <a:pt x="51" y="78"/>
                </a:moveTo>
                <a:cubicBezTo>
                  <a:pt x="36" y="78"/>
                  <a:pt x="24" y="66"/>
                  <a:pt x="24" y="51"/>
                </a:cubicBezTo>
                <a:cubicBezTo>
                  <a:pt x="24" y="36"/>
                  <a:pt x="36" y="24"/>
                  <a:pt x="51" y="24"/>
                </a:cubicBezTo>
                <a:cubicBezTo>
                  <a:pt x="66" y="24"/>
                  <a:pt x="78" y="36"/>
                  <a:pt x="78" y="51"/>
                </a:cubicBezTo>
                <a:cubicBezTo>
                  <a:pt x="78" y="66"/>
                  <a:pt x="66" y="78"/>
                  <a:pt x="51" y="78"/>
                </a:cubicBezTo>
                <a:close/>
              </a:path>
            </a:pathLst>
          </a:custGeom>
          <a:solidFill>
            <a:srgbClr val="05B9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</a:lstStyle>
          <a:p>
            <a:pPr marL="0" algn="l" defTabSz="342900">
              <a:buNone/>
              <a:defRPr kumimoji="0" sz="135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kumimoji="0" lang="fr-CH" sz="1800" b="0" i="0" normalizeH="0" noProof="0"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7" name="Group 26"/>
          <p:cNvGrpSpPr/>
          <p:nvPr>
            <p:custDataLst>
              <p:tags r:id="rId7"/>
            </p:custDataLst>
          </p:nvPr>
        </p:nvGrpSpPr>
        <p:grpSpPr>
          <a:xfrm>
            <a:off x="610576" y="3110988"/>
            <a:ext cx="487627" cy="356517"/>
            <a:chOff x="8350763" y="1848460"/>
            <a:chExt cx="647602" cy="473479"/>
          </a:xfrm>
          <a:solidFill>
            <a:schemeClr val="accent2"/>
          </a:solidFill>
        </p:grpSpPr>
        <p:sp>
          <p:nvSpPr>
            <p:cNvPr id="28" name="Freeform 311"/>
            <p:cNvSpPr/>
            <p:nvPr>
              <p:custDataLst>
                <p:tags r:id="rId14"/>
              </p:custDataLst>
            </p:nvPr>
          </p:nvSpPr>
          <p:spPr bwMode="auto">
            <a:xfrm>
              <a:off x="8350763" y="1848460"/>
              <a:ext cx="647602" cy="411411"/>
            </a:xfrm>
            <a:custGeom>
              <a:avLst/>
              <a:gdLst>
                <a:gd name="T0" fmla="*/ 133 w 499"/>
                <a:gd name="T1" fmla="*/ 314 h 317"/>
                <a:gd name="T2" fmla="*/ 68 w 499"/>
                <a:gd name="T3" fmla="*/ 309 h 317"/>
                <a:gd name="T4" fmla="*/ 6 w 499"/>
                <a:gd name="T5" fmla="*/ 230 h 317"/>
                <a:gd name="T6" fmla="*/ 71 w 499"/>
                <a:gd name="T7" fmla="*/ 126 h 317"/>
                <a:gd name="T8" fmla="*/ 76 w 499"/>
                <a:gd name="T9" fmla="*/ 121 h 317"/>
                <a:gd name="T10" fmla="*/ 177 w 499"/>
                <a:gd name="T11" fmla="*/ 8 h 317"/>
                <a:gd name="T12" fmla="*/ 290 w 499"/>
                <a:gd name="T13" fmla="*/ 22 h 317"/>
                <a:gd name="T14" fmla="*/ 336 w 499"/>
                <a:gd name="T15" fmla="*/ 71 h 317"/>
                <a:gd name="T16" fmla="*/ 338 w 499"/>
                <a:gd name="T17" fmla="*/ 74 h 317"/>
                <a:gd name="T18" fmla="*/ 419 w 499"/>
                <a:gd name="T19" fmla="*/ 90 h 317"/>
                <a:gd name="T20" fmla="*/ 444 w 499"/>
                <a:gd name="T21" fmla="*/ 170 h 317"/>
                <a:gd name="T22" fmla="*/ 446 w 499"/>
                <a:gd name="T23" fmla="*/ 171 h 317"/>
                <a:gd name="T24" fmla="*/ 493 w 499"/>
                <a:gd name="T25" fmla="*/ 225 h 317"/>
                <a:gd name="T26" fmla="*/ 464 w 499"/>
                <a:gd name="T27" fmla="*/ 301 h 317"/>
                <a:gd name="T28" fmla="*/ 427 w 499"/>
                <a:gd name="T29" fmla="*/ 314 h 317"/>
                <a:gd name="T30" fmla="*/ 319 w 499"/>
                <a:gd name="T31" fmla="*/ 314 h 317"/>
                <a:gd name="T32" fmla="*/ 329 w 499"/>
                <a:gd name="T33" fmla="*/ 303 h 317"/>
                <a:gd name="T34" fmla="*/ 344 w 499"/>
                <a:gd name="T35" fmla="*/ 285 h 317"/>
                <a:gd name="T36" fmla="*/ 351 w 499"/>
                <a:gd name="T37" fmla="*/ 282 h 317"/>
                <a:gd name="T38" fmla="*/ 419 w 499"/>
                <a:gd name="T39" fmla="*/ 282 h 317"/>
                <a:gd name="T40" fmla="*/ 463 w 499"/>
                <a:gd name="T41" fmla="*/ 243 h 317"/>
                <a:gd name="T42" fmla="*/ 427 w 499"/>
                <a:gd name="T43" fmla="*/ 196 h 317"/>
                <a:gd name="T44" fmla="*/ 407 w 499"/>
                <a:gd name="T45" fmla="*/ 196 h 317"/>
                <a:gd name="T46" fmla="*/ 397 w 499"/>
                <a:gd name="T47" fmla="*/ 116 h 317"/>
                <a:gd name="T48" fmla="*/ 326 w 499"/>
                <a:gd name="T49" fmla="*/ 112 h 317"/>
                <a:gd name="T50" fmla="*/ 194 w 499"/>
                <a:gd name="T51" fmla="*/ 38 h 317"/>
                <a:gd name="T52" fmla="*/ 102 w 499"/>
                <a:gd name="T53" fmla="*/ 150 h 317"/>
                <a:gd name="T54" fmla="*/ 67 w 499"/>
                <a:gd name="T55" fmla="*/ 161 h 317"/>
                <a:gd name="T56" fmla="*/ 40 w 499"/>
                <a:gd name="T57" fmla="*/ 234 h 317"/>
                <a:gd name="T58" fmla="*/ 101 w 499"/>
                <a:gd name="T59" fmla="*/ 282 h 317"/>
                <a:gd name="T60" fmla="*/ 106 w 499"/>
                <a:gd name="T61" fmla="*/ 284 h 317"/>
                <a:gd name="T62" fmla="*/ 133 w 499"/>
                <a:gd name="T63" fmla="*/ 314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9" h="317">
                  <a:moveTo>
                    <a:pt x="133" y="314"/>
                  </a:moveTo>
                  <a:cubicBezTo>
                    <a:pt x="110" y="313"/>
                    <a:pt x="88" y="317"/>
                    <a:pt x="68" y="309"/>
                  </a:cubicBezTo>
                  <a:cubicBezTo>
                    <a:pt x="31" y="295"/>
                    <a:pt x="12" y="268"/>
                    <a:pt x="6" y="230"/>
                  </a:cubicBezTo>
                  <a:cubicBezTo>
                    <a:pt x="0" y="184"/>
                    <a:pt x="31" y="140"/>
                    <a:pt x="71" y="126"/>
                  </a:cubicBezTo>
                  <a:cubicBezTo>
                    <a:pt x="74" y="125"/>
                    <a:pt x="75" y="124"/>
                    <a:pt x="76" y="121"/>
                  </a:cubicBezTo>
                  <a:cubicBezTo>
                    <a:pt x="82" y="66"/>
                    <a:pt x="123" y="20"/>
                    <a:pt x="177" y="8"/>
                  </a:cubicBezTo>
                  <a:cubicBezTo>
                    <a:pt x="216" y="0"/>
                    <a:pt x="254" y="3"/>
                    <a:pt x="290" y="22"/>
                  </a:cubicBezTo>
                  <a:cubicBezTo>
                    <a:pt x="310" y="33"/>
                    <a:pt x="326" y="50"/>
                    <a:pt x="336" y="71"/>
                  </a:cubicBezTo>
                  <a:cubicBezTo>
                    <a:pt x="337" y="72"/>
                    <a:pt x="337" y="73"/>
                    <a:pt x="338" y="74"/>
                  </a:cubicBezTo>
                  <a:cubicBezTo>
                    <a:pt x="368" y="64"/>
                    <a:pt x="395" y="69"/>
                    <a:pt x="419" y="90"/>
                  </a:cubicBezTo>
                  <a:cubicBezTo>
                    <a:pt x="442" y="112"/>
                    <a:pt x="450" y="139"/>
                    <a:pt x="444" y="170"/>
                  </a:cubicBezTo>
                  <a:cubicBezTo>
                    <a:pt x="445" y="170"/>
                    <a:pt x="445" y="171"/>
                    <a:pt x="446" y="171"/>
                  </a:cubicBezTo>
                  <a:cubicBezTo>
                    <a:pt x="474" y="179"/>
                    <a:pt x="489" y="198"/>
                    <a:pt x="493" y="225"/>
                  </a:cubicBezTo>
                  <a:cubicBezTo>
                    <a:pt x="499" y="256"/>
                    <a:pt x="489" y="282"/>
                    <a:pt x="464" y="301"/>
                  </a:cubicBezTo>
                  <a:cubicBezTo>
                    <a:pt x="453" y="309"/>
                    <a:pt x="440" y="314"/>
                    <a:pt x="427" y="314"/>
                  </a:cubicBezTo>
                  <a:cubicBezTo>
                    <a:pt x="391" y="314"/>
                    <a:pt x="356" y="314"/>
                    <a:pt x="319" y="314"/>
                  </a:cubicBezTo>
                  <a:cubicBezTo>
                    <a:pt x="323" y="310"/>
                    <a:pt x="326" y="306"/>
                    <a:pt x="329" y="303"/>
                  </a:cubicBezTo>
                  <a:cubicBezTo>
                    <a:pt x="334" y="297"/>
                    <a:pt x="339" y="291"/>
                    <a:pt x="344" y="285"/>
                  </a:cubicBezTo>
                  <a:cubicBezTo>
                    <a:pt x="346" y="282"/>
                    <a:pt x="348" y="282"/>
                    <a:pt x="351" y="282"/>
                  </a:cubicBezTo>
                  <a:cubicBezTo>
                    <a:pt x="374" y="282"/>
                    <a:pt x="396" y="282"/>
                    <a:pt x="419" y="282"/>
                  </a:cubicBezTo>
                  <a:cubicBezTo>
                    <a:pt x="442" y="282"/>
                    <a:pt x="461" y="265"/>
                    <a:pt x="463" y="243"/>
                  </a:cubicBezTo>
                  <a:cubicBezTo>
                    <a:pt x="465" y="220"/>
                    <a:pt x="450" y="200"/>
                    <a:pt x="427" y="196"/>
                  </a:cubicBezTo>
                  <a:cubicBezTo>
                    <a:pt x="420" y="195"/>
                    <a:pt x="413" y="196"/>
                    <a:pt x="407" y="196"/>
                  </a:cubicBezTo>
                  <a:cubicBezTo>
                    <a:pt x="423" y="168"/>
                    <a:pt x="422" y="140"/>
                    <a:pt x="397" y="116"/>
                  </a:cubicBezTo>
                  <a:cubicBezTo>
                    <a:pt x="378" y="98"/>
                    <a:pt x="355" y="97"/>
                    <a:pt x="326" y="112"/>
                  </a:cubicBezTo>
                  <a:cubicBezTo>
                    <a:pt x="301" y="47"/>
                    <a:pt x="237" y="29"/>
                    <a:pt x="194" y="38"/>
                  </a:cubicBezTo>
                  <a:cubicBezTo>
                    <a:pt x="148" y="48"/>
                    <a:pt x="104" y="89"/>
                    <a:pt x="102" y="150"/>
                  </a:cubicBezTo>
                  <a:cubicBezTo>
                    <a:pt x="90" y="151"/>
                    <a:pt x="78" y="154"/>
                    <a:pt x="67" y="161"/>
                  </a:cubicBezTo>
                  <a:cubicBezTo>
                    <a:pt x="43" y="177"/>
                    <a:pt x="32" y="207"/>
                    <a:pt x="40" y="234"/>
                  </a:cubicBezTo>
                  <a:cubicBezTo>
                    <a:pt x="48" y="261"/>
                    <a:pt x="73" y="281"/>
                    <a:pt x="101" y="282"/>
                  </a:cubicBezTo>
                  <a:cubicBezTo>
                    <a:pt x="103" y="282"/>
                    <a:pt x="105" y="283"/>
                    <a:pt x="106" y="284"/>
                  </a:cubicBezTo>
                  <a:cubicBezTo>
                    <a:pt x="115" y="293"/>
                    <a:pt x="123" y="303"/>
                    <a:pt x="133" y="3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29" name="Freeform 312"/>
            <p:cNvSpPr/>
            <p:nvPr>
              <p:custDataLst>
                <p:tags r:id="rId15"/>
              </p:custDataLst>
            </p:nvPr>
          </p:nvSpPr>
          <p:spPr bwMode="auto">
            <a:xfrm>
              <a:off x="8504012" y="2023680"/>
              <a:ext cx="279034" cy="298259"/>
            </a:xfrm>
            <a:custGeom>
              <a:avLst/>
              <a:gdLst>
                <a:gd name="T0" fmla="*/ 67 w 215"/>
                <a:gd name="T1" fmla="*/ 98 h 230"/>
                <a:gd name="T2" fmla="*/ 67 w 215"/>
                <a:gd name="T3" fmla="*/ 59 h 230"/>
                <a:gd name="T4" fmla="*/ 67 w 215"/>
                <a:gd name="T5" fmla="*/ 18 h 230"/>
                <a:gd name="T6" fmla="*/ 85 w 215"/>
                <a:gd name="T7" fmla="*/ 0 h 230"/>
                <a:gd name="T8" fmla="*/ 131 w 215"/>
                <a:gd name="T9" fmla="*/ 0 h 230"/>
                <a:gd name="T10" fmla="*/ 148 w 215"/>
                <a:gd name="T11" fmla="*/ 17 h 230"/>
                <a:gd name="T12" fmla="*/ 148 w 215"/>
                <a:gd name="T13" fmla="*/ 88 h 230"/>
                <a:gd name="T14" fmla="*/ 148 w 215"/>
                <a:gd name="T15" fmla="*/ 98 h 230"/>
                <a:gd name="T16" fmla="*/ 173 w 215"/>
                <a:gd name="T17" fmla="*/ 98 h 230"/>
                <a:gd name="T18" fmla="*/ 198 w 215"/>
                <a:gd name="T19" fmla="*/ 98 h 230"/>
                <a:gd name="T20" fmla="*/ 208 w 215"/>
                <a:gd name="T21" fmla="*/ 101 h 230"/>
                <a:gd name="T22" fmla="*/ 210 w 215"/>
                <a:gd name="T23" fmla="*/ 118 h 230"/>
                <a:gd name="T24" fmla="*/ 164 w 215"/>
                <a:gd name="T25" fmla="*/ 171 h 230"/>
                <a:gd name="T26" fmla="*/ 120 w 215"/>
                <a:gd name="T27" fmla="*/ 221 h 230"/>
                <a:gd name="T28" fmla="*/ 95 w 215"/>
                <a:gd name="T29" fmla="*/ 221 h 230"/>
                <a:gd name="T30" fmla="*/ 6 w 215"/>
                <a:gd name="T31" fmla="*/ 119 h 230"/>
                <a:gd name="T32" fmla="*/ 3 w 215"/>
                <a:gd name="T33" fmla="*/ 105 h 230"/>
                <a:gd name="T34" fmla="*/ 16 w 215"/>
                <a:gd name="T35" fmla="*/ 98 h 230"/>
                <a:gd name="T36" fmla="*/ 61 w 215"/>
                <a:gd name="T37" fmla="*/ 98 h 230"/>
                <a:gd name="T38" fmla="*/ 67 w 215"/>
                <a:gd name="T39" fmla="*/ 9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230">
                  <a:moveTo>
                    <a:pt x="67" y="98"/>
                  </a:moveTo>
                  <a:cubicBezTo>
                    <a:pt x="67" y="85"/>
                    <a:pt x="67" y="72"/>
                    <a:pt x="67" y="59"/>
                  </a:cubicBezTo>
                  <a:cubicBezTo>
                    <a:pt x="67" y="45"/>
                    <a:pt x="67" y="32"/>
                    <a:pt x="67" y="18"/>
                  </a:cubicBezTo>
                  <a:cubicBezTo>
                    <a:pt x="67" y="6"/>
                    <a:pt x="74" y="0"/>
                    <a:pt x="85" y="0"/>
                  </a:cubicBezTo>
                  <a:cubicBezTo>
                    <a:pt x="100" y="0"/>
                    <a:pt x="115" y="0"/>
                    <a:pt x="131" y="0"/>
                  </a:cubicBezTo>
                  <a:cubicBezTo>
                    <a:pt x="141" y="0"/>
                    <a:pt x="148" y="6"/>
                    <a:pt x="148" y="17"/>
                  </a:cubicBezTo>
                  <a:cubicBezTo>
                    <a:pt x="148" y="41"/>
                    <a:pt x="148" y="64"/>
                    <a:pt x="148" y="88"/>
                  </a:cubicBezTo>
                  <a:cubicBezTo>
                    <a:pt x="148" y="91"/>
                    <a:pt x="148" y="94"/>
                    <a:pt x="148" y="98"/>
                  </a:cubicBezTo>
                  <a:cubicBezTo>
                    <a:pt x="157" y="98"/>
                    <a:pt x="165" y="98"/>
                    <a:pt x="173" y="98"/>
                  </a:cubicBezTo>
                  <a:cubicBezTo>
                    <a:pt x="182" y="98"/>
                    <a:pt x="190" y="97"/>
                    <a:pt x="198" y="98"/>
                  </a:cubicBezTo>
                  <a:cubicBezTo>
                    <a:pt x="202" y="98"/>
                    <a:pt x="205" y="99"/>
                    <a:pt x="208" y="101"/>
                  </a:cubicBezTo>
                  <a:cubicBezTo>
                    <a:pt x="215" y="104"/>
                    <a:pt x="215" y="111"/>
                    <a:pt x="210" y="118"/>
                  </a:cubicBezTo>
                  <a:cubicBezTo>
                    <a:pt x="195" y="136"/>
                    <a:pt x="179" y="153"/>
                    <a:pt x="164" y="171"/>
                  </a:cubicBezTo>
                  <a:cubicBezTo>
                    <a:pt x="149" y="188"/>
                    <a:pt x="135" y="204"/>
                    <a:pt x="120" y="221"/>
                  </a:cubicBezTo>
                  <a:cubicBezTo>
                    <a:pt x="112" y="230"/>
                    <a:pt x="103" y="230"/>
                    <a:pt x="95" y="221"/>
                  </a:cubicBezTo>
                  <a:cubicBezTo>
                    <a:pt x="65" y="187"/>
                    <a:pt x="36" y="153"/>
                    <a:pt x="6" y="119"/>
                  </a:cubicBezTo>
                  <a:cubicBezTo>
                    <a:pt x="3" y="115"/>
                    <a:pt x="0" y="111"/>
                    <a:pt x="3" y="105"/>
                  </a:cubicBezTo>
                  <a:cubicBezTo>
                    <a:pt x="5" y="100"/>
                    <a:pt x="10" y="98"/>
                    <a:pt x="16" y="98"/>
                  </a:cubicBezTo>
                  <a:cubicBezTo>
                    <a:pt x="31" y="98"/>
                    <a:pt x="46" y="98"/>
                    <a:pt x="61" y="98"/>
                  </a:cubicBezTo>
                  <a:cubicBezTo>
                    <a:pt x="62" y="98"/>
                    <a:pt x="64" y="98"/>
                    <a:pt x="6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</p:grpSp>
      <p:grpSp>
        <p:nvGrpSpPr>
          <p:cNvPr id="30" name="Group 29"/>
          <p:cNvGrpSpPr/>
          <p:nvPr>
            <p:custDataLst>
              <p:tags r:id="rId8"/>
            </p:custDataLst>
          </p:nvPr>
        </p:nvGrpSpPr>
        <p:grpSpPr>
          <a:xfrm>
            <a:off x="691838" y="3820511"/>
            <a:ext cx="343895" cy="438062"/>
            <a:chOff x="2245834" y="1075699"/>
            <a:chExt cx="542366" cy="690880"/>
          </a:xfrm>
          <a:solidFill>
            <a:schemeClr val="accent2"/>
          </a:solidFill>
        </p:grpSpPr>
        <p:sp>
          <p:nvSpPr>
            <p:cNvPr id="31" name="Freeform 266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2245834" y="1075699"/>
              <a:ext cx="443576" cy="690880"/>
            </a:xfrm>
            <a:custGeom>
              <a:avLst/>
              <a:gdLst>
                <a:gd name="T0" fmla="*/ 287 w 287"/>
                <a:gd name="T1" fmla="*/ 127 h 447"/>
                <a:gd name="T2" fmla="*/ 239 w 287"/>
                <a:gd name="T3" fmla="*/ 127 h 447"/>
                <a:gd name="T4" fmla="*/ 239 w 287"/>
                <a:gd name="T5" fmla="*/ 80 h 447"/>
                <a:gd name="T6" fmla="*/ 48 w 287"/>
                <a:gd name="T7" fmla="*/ 80 h 447"/>
                <a:gd name="T8" fmla="*/ 48 w 287"/>
                <a:gd name="T9" fmla="*/ 351 h 447"/>
                <a:gd name="T10" fmla="*/ 239 w 287"/>
                <a:gd name="T11" fmla="*/ 351 h 447"/>
                <a:gd name="T12" fmla="*/ 239 w 287"/>
                <a:gd name="T13" fmla="*/ 304 h 447"/>
                <a:gd name="T14" fmla="*/ 287 w 287"/>
                <a:gd name="T15" fmla="*/ 304 h 447"/>
                <a:gd name="T16" fmla="*/ 287 w 287"/>
                <a:gd name="T17" fmla="*/ 334 h 447"/>
                <a:gd name="T18" fmla="*/ 287 w 287"/>
                <a:gd name="T19" fmla="*/ 403 h 447"/>
                <a:gd name="T20" fmla="*/ 273 w 287"/>
                <a:gd name="T21" fmla="*/ 434 h 447"/>
                <a:gd name="T22" fmla="*/ 242 w 287"/>
                <a:gd name="T23" fmla="*/ 447 h 447"/>
                <a:gd name="T24" fmla="*/ 77 w 287"/>
                <a:gd name="T25" fmla="*/ 447 h 447"/>
                <a:gd name="T26" fmla="*/ 45 w 287"/>
                <a:gd name="T27" fmla="*/ 447 h 447"/>
                <a:gd name="T28" fmla="*/ 0 w 287"/>
                <a:gd name="T29" fmla="*/ 402 h 447"/>
                <a:gd name="T30" fmla="*/ 0 w 287"/>
                <a:gd name="T31" fmla="*/ 48 h 447"/>
                <a:gd name="T32" fmla="*/ 33 w 287"/>
                <a:gd name="T33" fmla="*/ 1 h 447"/>
                <a:gd name="T34" fmla="*/ 48 w 287"/>
                <a:gd name="T35" fmla="*/ 0 h 447"/>
                <a:gd name="T36" fmla="*/ 242 w 287"/>
                <a:gd name="T37" fmla="*/ 0 h 447"/>
                <a:gd name="T38" fmla="*/ 287 w 287"/>
                <a:gd name="T39" fmla="*/ 44 h 447"/>
                <a:gd name="T40" fmla="*/ 287 w 287"/>
                <a:gd name="T41" fmla="*/ 119 h 447"/>
                <a:gd name="T42" fmla="*/ 287 w 287"/>
                <a:gd name="T43" fmla="*/ 127 h 447"/>
                <a:gd name="T44" fmla="*/ 143 w 287"/>
                <a:gd name="T45" fmla="*/ 31 h 447"/>
                <a:gd name="T46" fmla="*/ 104 w 287"/>
                <a:gd name="T47" fmla="*/ 31 h 447"/>
                <a:gd name="T48" fmla="*/ 95 w 287"/>
                <a:gd name="T49" fmla="*/ 42 h 447"/>
                <a:gd name="T50" fmla="*/ 105 w 287"/>
                <a:gd name="T51" fmla="*/ 48 h 447"/>
                <a:gd name="T52" fmla="*/ 182 w 287"/>
                <a:gd name="T53" fmla="*/ 48 h 447"/>
                <a:gd name="T54" fmla="*/ 191 w 287"/>
                <a:gd name="T55" fmla="*/ 39 h 447"/>
                <a:gd name="T56" fmla="*/ 182 w 287"/>
                <a:gd name="T57" fmla="*/ 31 h 447"/>
                <a:gd name="T58" fmla="*/ 143 w 287"/>
                <a:gd name="T59" fmla="*/ 31 h 447"/>
                <a:gd name="T60" fmla="*/ 143 w 287"/>
                <a:gd name="T61" fmla="*/ 380 h 447"/>
                <a:gd name="T62" fmla="*/ 124 w 287"/>
                <a:gd name="T63" fmla="*/ 399 h 447"/>
                <a:gd name="T64" fmla="*/ 143 w 287"/>
                <a:gd name="T65" fmla="*/ 418 h 447"/>
                <a:gd name="T66" fmla="*/ 163 w 287"/>
                <a:gd name="T67" fmla="*/ 399 h 447"/>
                <a:gd name="T68" fmla="*/ 143 w 287"/>
                <a:gd name="T69" fmla="*/ 38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7" h="447">
                  <a:moveTo>
                    <a:pt x="287" y="127"/>
                  </a:moveTo>
                  <a:cubicBezTo>
                    <a:pt x="271" y="127"/>
                    <a:pt x="255" y="127"/>
                    <a:pt x="239" y="127"/>
                  </a:cubicBezTo>
                  <a:cubicBezTo>
                    <a:pt x="239" y="111"/>
                    <a:pt x="239" y="96"/>
                    <a:pt x="239" y="80"/>
                  </a:cubicBezTo>
                  <a:cubicBezTo>
                    <a:pt x="175" y="80"/>
                    <a:pt x="112" y="80"/>
                    <a:pt x="48" y="80"/>
                  </a:cubicBezTo>
                  <a:cubicBezTo>
                    <a:pt x="48" y="170"/>
                    <a:pt x="48" y="260"/>
                    <a:pt x="48" y="351"/>
                  </a:cubicBezTo>
                  <a:cubicBezTo>
                    <a:pt x="111" y="351"/>
                    <a:pt x="175" y="351"/>
                    <a:pt x="239" y="351"/>
                  </a:cubicBezTo>
                  <a:cubicBezTo>
                    <a:pt x="239" y="335"/>
                    <a:pt x="239" y="320"/>
                    <a:pt x="239" y="304"/>
                  </a:cubicBezTo>
                  <a:cubicBezTo>
                    <a:pt x="255" y="304"/>
                    <a:pt x="271" y="304"/>
                    <a:pt x="287" y="304"/>
                  </a:cubicBezTo>
                  <a:cubicBezTo>
                    <a:pt x="287" y="314"/>
                    <a:pt x="287" y="324"/>
                    <a:pt x="287" y="334"/>
                  </a:cubicBezTo>
                  <a:cubicBezTo>
                    <a:pt x="287" y="357"/>
                    <a:pt x="287" y="380"/>
                    <a:pt x="287" y="403"/>
                  </a:cubicBezTo>
                  <a:cubicBezTo>
                    <a:pt x="287" y="415"/>
                    <a:pt x="282" y="426"/>
                    <a:pt x="273" y="434"/>
                  </a:cubicBezTo>
                  <a:cubicBezTo>
                    <a:pt x="265" y="443"/>
                    <a:pt x="254" y="447"/>
                    <a:pt x="242" y="447"/>
                  </a:cubicBezTo>
                  <a:cubicBezTo>
                    <a:pt x="187" y="447"/>
                    <a:pt x="132" y="447"/>
                    <a:pt x="77" y="447"/>
                  </a:cubicBezTo>
                  <a:cubicBezTo>
                    <a:pt x="66" y="447"/>
                    <a:pt x="55" y="447"/>
                    <a:pt x="45" y="447"/>
                  </a:cubicBezTo>
                  <a:cubicBezTo>
                    <a:pt x="19" y="447"/>
                    <a:pt x="0" y="427"/>
                    <a:pt x="0" y="402"/>
                  </a:cubicBezTo>
                  <a:cubicBezTo>
                    <a:pt x="0" y="284"/>
                    <a:pt x="0" y="166"/>
                    <a:pt x="0" y="48"/>
                  </a:cubicBezTo>
                  <a:cubicBezTo>
                    <a:pt x="0" y="24"/>
                    <a:pt x="12" y="6"/>
                    <a:pt x="33" y="1"/>
                  </a:cubicBezTo>
                  <a:cubicBezTo>
                    <a:pt x="38" y="0"/>
                    <a:pt x="43" y="0"/>
                    <a:pt x="48" y="0"/>
                  </a:cubicBezTo>
                  <a:cubicBezTo>
                    <a:pt x="112" y="0"/>
                    <a:pt x="177" y="0"/>
                    <a:pt x="242" y="0"/>
                  </a:cubicBezTo>
                  <a:cubicBezTo>
                    <a:pt x="267" y="0"/>
                    <a:pt x="287" y="19"/>
                    <a:pt x="287" y="44"/>
                  </a:cubicBezTo>
                  <a:cubicBezTo>
                    <a:pt x="287" y="69"/>
                    <a:pt x="287" y="94"/>
                    <a:pt x="287" y="119"/>
                  </a:cubicBezTo>
                  <a:cubicBezTo>
                    <a:pt x="287" y="122"/>
                    <a:pt x="287" y="124"/>
                    <a:pt x="287" y="127"/>
                  </a:cubicBezTo>
                  <a:close/>
                  <a:moveTo>
                    <a:pt x="143" y="31"/>
                  </a:moveTo>
                  <a:cubicBezTo>
                    <a:pt x="130" y="31"/>
                    <a:pt x="117" y="31"/>
                    <a:pt x="104" y="31"/>
                  </a:cubicBezTo>
                  <a:cubicBezTo>
                    <a:pt x="98" y="31"/>
                    <a:pt x="94" y="37"/>
                    <a:pt x="95" y="42"/>
                  </a:cubicBezTo>
                  <a:cubicBezTo>
                    <a:pt x="97" y="47"/>
                    <a:pt x="101" y="48"/>
                    <a:pt x="105" y="48"/>
                  </a:cubicBezTo>
                  <a:cubicBezTo>
                    <a:pt x="131" y="48"/>
                    <a:pt x="156" y="48"/>
                    <a:pt x="182" y="48"/>
                  </a:cubicBezTo>
                  <a:cubicBezTo>
                    <a:pt x="188" y="48"/>
                    <a:pt x="191" y="45"/>
                    <a:pt x="191" y="39"/>
                  </a:cubicBezTo>
                  <a:cubicBezTo>
                    <a:pt x="191" y="34"/>
                    <a:pt x="188" y="31"/>
                    <a:pt x="182" y="31"/>
                  </a:cubicBezTo>
                  <a:cubicBezTo>
                    <a:pt x="169" y="31"/>
                    <a:pt x="156" y="31"/>
                    <a:pt x="143" y="31"/>
                  </a:cubicBezTo>
                  <a:close/>
                  <a:moveTo>
                    <a:pt x="143" y="380"/>
                  </a:moveTo>
                  <a:cubicBezTo>
                    <a:pt x="132" y="380"/>
                    <a:pt x="124" y="388"/>
                    <a:pt x="124" y="399"/>
                  </a:cubicBezTo>
                  <a:cubicBezTo>
                    <a:pt x="124" y="410"/>
                    <a:pt x="132" y="418"/>
                    <a:pt x="143" y="418"/>
                  </a:cubicBezTo>
                  <a:cubicBezTo>
                    <a:pt x="154" y="418"/>
                    <a:pt x="163" y="410"/>
                    <a:pt x="163" y="399"/>
                  </a:cubicBezTo>
                  <a:cubicBezTo>
                    <a:pt x="163" y="388"/>
                    <a:pt x="154" y="380"/>
                    <a:pt x="143" y="3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32" name="Freeform 267"/>
            <p:cNvSpPr>
              <a:spLocks noEditPoints="1"/>
            </p:cNvSpPr>
            <p:nvPr>
              <p:custDataLst>
                <p:tags r:id="rId10"/>
              </p:custDataLst>
            </p:nvPr>
          </p:nvSpPr>
          <p:spPr bwMode="auto">
            <a:xfrm>
              <a:off x="2516035" y="1298142"/>
              <a:ext cx="272164" cy="221134"/>
            </a:xfrm>
            <a:custGeom>
              <a:avLst/>
              <a:gdLst>
                <a:gd name="T0" fmla="*/ 88 w 176"/>
                <a:gd name="T1" fmla="*/ 0 h 143"/>
                <a:gd name="T2" fmla="*/ 157 w 176"/>
                <a:gd name="T3" fmla="*/ 0 h 143"/>
                <a:gd name="T4" fmla="*/ 176 w 176"/>
                <a:gd name="T5" fmla="*/ 18 h 143"/>
                <a:gd name="T6" fmla="*/ 176 w 176"/>
                <a:gd name="T7" fmla="*/ 124 h 143"/>
                <a:gd name="T8" fmla="*/ 157 w 176"/>
                <a:gd name="T9" fmla="*/ 143 h 143"/>
                <a:gd name="T10" fmla="*/ 19 w 176"/>
                <a:gd name="T11" fmla="*/ 143 h 143"/>
                <a:gd name="T12" fmla="*/ 0 w 176"/>
                <a:gd name="T13" fmla="*/ 124 h 143"/>
                <a:gd name="T14" fmla="*/ 0 w 176"/>
                <a:gd name="T15" fmla="*/ 19 h 143"/>
                <a:gd name="T16" fmla="*/ 20 w 176"/>
                <a:gd name="T17" fmla="*/ 0 h 143"/>
                <a:gd name="T18" fmla="*/ 88 w 176"/>
                <a:gd name="T19" fmla="*/ 0 h 143"/>
                <a:gd name="T20" fmla="*/ 160 w 176"/>
                <a:gd name="T21" fmla="*/ 28 h 143"/>
                <a:gd name="T22" fmla="*/ 158 w 176"/>
                <a:gd name="T23" fmla="*/ 27 h 143"/>
                <a:gd name="T24" fmla="*/ 155 w 176"/>
                <a:gd name="T25" fmla="*/ 32 h 143"/>
                <a:gd name="T26" fmla="*/ 96 w 176"/>
                <a:gd name="T27" fmla="*/ 91 h 143"/>
                <a:gd name="T28" fmla="*/ 81 w 176"/>
                <a:gd name="T29" fmla="*/ 91 h 143"/>
                <a:gd name="T30" fmla="*/ 22 w 176"/>
                <a:gd name="T31" fmla="*/ 32 h 143"/>
                <a:gd name="T32" fmla="*/ 16 w 176"/>
                <a:gd name="T33" fmla="*/ 27 h 143"/>
                <a:gd name="T34" fmla="*/ 16 w 176"/>
                <a:gd name="T35" fmla="*/ 30 h 143"/>
                <a:gd name="T36" fmla="*/ 16 w 176"/>
                <a:gd name="T37" fmla="*/ 123 h 143"/>
                <a:gd name="T38" fmla="*/ 21 w 176"/>
                <a:gd name="T39" fmla="*/ 127 h 143"/>
                <a:gd name="T40" fmla="*/ 155 w 176"/>
                <a:gd name="T41" fmla="*/ 127 h 143"/>
                <a:gd name="T42" fmla="*/ 160 w 176"/>
                <a:gd name="T43" fmla="*/ 122 h 143"/>
                <a:gd name="T44" fmla="*/ 160 w 176"/>
                <a:gd name="T45" fmla="*/ 32 h 143"/>
                <a:gd name="T46" fmla="*/ 160 w 176"/>
                <a:gd name="T47" fmla="*/ 28 h 143"/>
                <a:gd name="T48" fmla="*/ 88 w 176"/>
                <a:gd name="T49" fmla="*/ 74 h 143"/>
                <a:gd name="T50" fmla="*/ 147 w 176"/>
                <a:gd name="T51" fmla="*/ 16 h 143"/>
                <a:gd name="T52" fmla="*/ 29 w 176"/>
                <a:gd name="T53" fmla="*/ 16 h 143"/>
                <a:gd name="T54" fmla="*/ 88 w 176"/>
                <a:gd name="T5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6" h="143">
                  <a:moveTo>
                    <a:pt x="88" y="0"/>
                  </a:moveTo>
                  <a:cubicBezTo>
                    <a:pt x="111" y="0"/>
                    <a:pt x="134" y="0"/>
                    <a:pt x="157" y="0"/>
                  </a:cubicBezTo>
                  <a:cubicBezTo>
                    <a:pt x="170" y="0"/>
                    <a:pt x="176" y="6"/>
                    <a:pt x="176" y="18"/>
                  </a:cubicBezTo>
                  <a:cubicBezTo>
                    <a:pt x="176" y="54"/>
                    <a:pt x="176" y="89"/>
                    <a:pt x="176" y="124"/>
                  </a:cubicBezTo>
                  <a:cubicBezTo>
                    <a:pt x="176" y="137"/>
                    <a:pt x="170" y="143"/>
                    <a:pt x="157" y="143"/>
                  </a:cubicBezTo>
                  <a:cubicBezTo>
                    <a:pt x="111" y="143"/>
                    <a:pt x="65" y="143"/>
                    <a:pt x="19" y="143"/>
                  </a:cubicBezTo>
                  <a:cubicBezTo>
                    <a:pt x="6" y="143"/>
                    <a:pt x="0" y="137"/>
                    <a:pt x="0" y="124"/>
                  </a:cubicBezTo>
                  <a:cubicBezTo>
                    <a:pt x="0" y="89"/>
                    <a:pt x="0" y="54"/>
                    <a:pt x="0" y="19"/>
                  </a:cubicBezTo>
                  <a:cubicBezTo>
                    <a:pt x="0" y="5"/>
                    <a:pt x="6" y="0"/>
                    <a:pt x="20" y="0"/>
                  </a:cubicBezTo>
                  <a:cubicBezTo>
                    <a:pt x="43" y="0"/>
                    <a:pt x="66" y="0"/>
                    <a:pt x="88" y="0"/>
                  </a:cubicBezTo>
                  <a:close/>
                  <a:moveTo>
                    <a:pt x="160" y="28"/>
                  </a:moveTo>
                  <a:cubicBezTo>
                    <a:pt x="159" y="27"/>
                    <a:pt x="159" y="27"/>
                    <a:pt x="158" y="27"/>
                  </a:cubicBezTo>
                  <a:cubicBezTo>
                    <a:pt x="157" y="28"/>
                    <a:pt x="156" y="30"/>
                    <a:pt x="155" y="32"/>
                  </a:cubicBezTo>
                  <a:cubicBezTo>
                    <a:pt x="135" y="51"/>
                    <a:pt x="115" y="71"/>
                    <a:pt x="96" y="91"/>
                  </a:cubicBezTo>
                  <a:cubicBezTo>
                    <a:pt x="90" y="97"/>
                    <a:pt x="87" y="97"/>
                    <a:pt x="81" y="91"/>
                  </a:cubicBezTo>
                  <a:cubicBezTo>
                    <a:pt x="61" y="71"/>
                    <a:pt x="42" y="52"/>
                    <a:pt x="22" y="32"/>
                  </a:cubicBezTo>
                  <a:cubicBezTo>
                    <a:pt x="21" y="31"/>
                    <a:pt x="19" y="29"/>
                    <a:pt x="16" y="27"/>
                  </a:cubicBezTo>
                  <a:cubicBezTo>
                    <a:pt x="16" y="28"/>
                    <a:pt x="16" y="29"/>
                    <a:pt x="16" y="30"/>
                  </a:cubicBezTo>
                  <a:cubicBezTo>
                    <a:pt x="16" y="61"/>
                    <a:pt x="16" y="92"/>
                    <a:pt x="16" y="123"/>
                  </a:cubicBezTo>
                  <a:cubicBezTo>
                    <a:pt x="16" y="127"/>
                    <a:pt x="18" y="127"/>
                    <a:pt x="21" y="127"/>
                  </a:cubicBezTo>
                  <a:cubicBezTo>
                    <a:pt x="66" y="127"/>
                    <a:pt x="110" y="127"/>
                    <a:pt x="155" y="127"/>
                  </a:cubicBezTo>
                  <a:cubicBezTo>
                    <a:pt x="159" y="127"/>
                    <a:pt x="160" y="126"/>
                    <a:pt x="160" y="122"/>
                  </a:cubicBezTo>
                  <a:cubicBezTo>
                    <a:pt x="160" y="92"/>
                    <a:pt x="160" y="62"/>
                    <a:pt x="160" y="32"/>
                  </a:cubicBezTo>
                  <a:cubicBezTo>
                    <a:pt x="160" y="31"/>
                    <a:pt x="160" y="29"/>
                    <a:pt x="160" y="28"/>
                  </a:cubicBezTo>
                  <a:close/>
                  <a:moveTo>
                    <a:pt x="88" y="74"/>
                  </a:moveTo>
                  <a:cubicBezTo>
                    <a:pt x="107" y="55"/>
                    <a:pt x="127" y="35"/>
                    <a:pt x="147" y="16"/>
                  </a:cubicBezTo>
                  <a:cubicBezTo>
                    <a:pt x="108" y="16"/>
                    <a:pt x="68" y="16"/>
                    <a:pt x="29" y="16"/>
                  </a:cubicBezTo>
                  <a:cubicBezTo>
                    <a:pt x="49" y="36"/>
                    <a:pt x="68" y="55"/>
                    <a:pt x="88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33" name="Freeform 268"/>
            <p:cNvSpPr/>
            <p:nvPr>
              <p:custDataLst>
                <p:tags r:id="rId11"/>
              </p:custDataLst>
            </p:nvPr>
          </p:nvSpPr>
          <p:spPr bwMode="auto">
            <a:xfrm>
              <a:off x="2369485" y="1347864"/>
              <a:ext cx="121689" cy="22899"/>
            </a:xfrm>
            <a:custGeom>
              <a:avLst/>
              <a:gdLst>
                <a:gd name="T0" fmla="*/ 0 w 79"/>
                <a:gd name="T1" fmla="*/ 0 h 15"/>
                <a:gd name="T2" fmla="*/ 79 w 79"/>
                <a:gd name="T3" fmla="*/ 0 h 15"/>
                <a:gd name="T4" fmla="*/ 79 w 79"/>
                <a:gd name="T5" fmla="*/ 15 h 15"/>
                <a:gd name="T6" fmla="*/ 0 w 79"/>
                <a:gd name="T7" fmla="*/ 15 h 15"/>
                <a:gd name="T8" fmla="*/ 0 w 7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">
                  <a:moveTo>
                    <a:pt x="0" y="0"/>
                  </a:moveTo>
                  <a:cubicBezTo>
                    <a:pt x="26" y="0"/>
                    <a:pt x="52" y="0"/>
                    <a:pt x="79" y="0"/>
                  </a:cubicBezTo>
                  <a:cubicBezTo>
                    <a:pt x="79" y="5"/>
                    <a:pt x="79" y="10"/>
                    <a:pt x="79" y="15"/>
                  </a:cubicBezTo>
                  <a:cubicBezTo>
                    <a:pt x="52" y="15"/>
                    <a:pt x="26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34" name="Freeform 269"/>
            <p:cNvSpPr/>
            <p:nvPr>
              <p:custDataLst>
                <p:tags r:id="rId12"/>
              </p:custDataLst>
            </p:nvPr>
          </p:nvSpPr>
          <p:spPr bwMode="auto">
            <a:xfrm>
              <a:off x="2418554" y="1396932"/>
              <a:ext cx="72621" cy="23553"/>
            </a:xfrm>
            <a:custGeom>
              <a:avLst/>
              <a:gdLst>
                <a:gd name="T0" fmla="*/ 0 w 47"/>
                <a:gd name="T1" fmla="*/ 0 h 15"/>
                <a:gd name="T2" fmla="*/ 47 w 47"/>
                <a:gd name="T3" fmla="*/ 0 h 15"/>
                <a:gd name="T4" fmla="*/ 47 w 47"/>
                <a:gd name="T5" fmla="*/ 15 h 15"/>
                <a:gd name="T6" fmla="*/ 0 w 47"/>
                <a:gd name="T7" fmla="*/ 15 h 15"/>
                <a:gd name="T8" fmla="*/ 0 w 47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5">
                  <a:moveTo>
                    <a:pt x="0" y="0"/>
                  </a:moveTo>
                  <a:cubicBezTo>
                    <a:pt x="16" y="0"/>
                    <a:pt x="31" y="0"/>
                    <a:pt x="47" y="0"/>
                  </a:cubicBezTo>
                  <a:cubicBezTo>
                    <a:pt x="47" y="5"/>
                    <a:pt x="47" y="10"/>
                    <a:pt x="47" y="15"/>
                  </a:cubicBezTo>
                  <a:cubicBezTo>
                    <a:pt x="31" y="15"/>
                    <a:pt x="16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  <p:sp>
          <p:nvSpPr>
            <p:cNvPr id="35" name="Freeform 270"/>
            <p:cNvSpPr/>
            <p:nvPr>
              <p:custDataLst>
                <p:tags r:id="rId13"/>
              </p:custDataLst>
            </p:nvPr>
          </p:nvSpPr>
          <p:spPr bwMode="auto">
            <a:xfrm>
              <a:off x="2443415" y="1446655"/>
              <a:ext cx="47760" cy="22899"/>
            </a:xfrm>
            <a:custGeom>
              <a:avLst/>
              <a:gdLst>
                <a:gd name="T0" fmla="*/ 31 w 31"/>
                <a:gd name="T1" fmla="*/ 0 h 15"/>
                <a:gd name="T2" fmla="*/ 31 w 31"/>
                <a:gd name="T3" fmla="*/ 15 h 15"/>
                <a:gd name="T4" fmla="*/ 0 w 31"/>
                <a:gd name="T5" fmla="*/ 15 h 15"/>
                <a:gd name="T6" fmla="*/ 0 w 31"/>
                <a:gd name="T7" fmla="*/ 0 h 15"/>
                <a:gd name="T8" fmla="*/ 31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31" y="0"/>
                  </a:moveTo>
                  <a:cubicBezTo>
                    <a:pt x="31" y="5"/>
                    <a:pt x="31" y="10"/>
                    <a:pt x="31" y="15"/>
                  </a:cubicBezTo>
                  <a:cubicBezTo>
                    <a:pt x="20" y="15"/>
                    <a:pt x="10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ubicBezTo>
                    <a:pt x="10" y="0"/>
                    <a:pt x="20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</a:lstStyle>
            <a:p>
              <a:endParaRPr lang="fr-CH" sz="1800"/>
            </a:p>
          </p:txBody>
        </p:sp>
      </p:grpSp>
    </p:spTree>
    <p:extLst>
      <p:ext uri="{BB962C8B-B14F-4D97-AF65-F5344CB8AC3E}">
        <p14:creationId xmlns:p14="http://schemas.microsoft.com/office/powerpoint/2010/main" val="67980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713" y="1167998"/>
            <a:ext cx="8784976" cy="3744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47664" y="339502"/>
            <a:ext cx="3312368" cy="581320"/>
          </a:xfrm>
        </p:spPr>
        <p:txBody>
          <a:bodyPr/>
          <a:lstStyle/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Digitaal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Afbeeldingsresultaat voor Digitaal mailen"/>
          <p:cNvPicPr>
            <a:picLocks noChangeAspect="1" noChangeArrowheads="1"/>
          </p:cNvPicPr>
          <p:nvPr/>
        </p:nvPicPr>
        <p:blipFill>
          <a:blip r:embed="rId1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6"/>
          <p:cNvGrpSpPr/>
          <p:nvPr>
            <p:custDataLst>
              <p:tags r:id="rId1"/>
            </p:custDataLst>
          </p:nvPr>
        </p:nvGrpSpPr>
        <p:grpSpPr>
          <a:xfrm>
            <a:off x="4713585" y="1865377"/>
            <a:ext cx="3471593" cy="2453868"/>
            <a:chOff x="3488239" y="1786098"/>
            <a:chExt cx="2258582" cy="1596460"/>
          </a:xfrm>
        </p:grpSpPr>
        <p:grpSp>
          <p:nvGrpSpPr>
            <p:cNvPr id="38" name="Group 37"/>
            <p:cNvGrpSpPr/>
            <p:nvPr>
              <p:custDataLst>
                <p:tags r:id="rId3"/>
              </p:custDataLst>
            </p:nvPr>
          </p:nvGrpSpPr>
          <p:grpSpPr>
            <a:xfrm>
              <a:off x="3488239" y="2718358"/>
              <a:ext cx="551261" cy="664200"/>
              <a:chOff x="4036159" y="1050139"/>
              <a:chExt cx="551261" cy="665560"/>
            </a:xfrm>
            <a:solidFill>
              <a:schemeClr val="bg1"/>
            </a:solidFill>
          </p:grpSpPr>
          <p:sp>
            <p:nvSpPr>
              <p:cNvPr id="162" name="Freeform 272"/>
              <p:cNvSpPr/>
              <p:nvPr>
                <p:custDataLst>
                  <p:tags r:id="rId127"/>
                </p:custDataLst>
              </p:nvPr>
            </p:nvSpPr>
            <p:spPr bwMode="auto">
              <a:xfrm>
                <a:off x="4214753" y="1050139"/>
                <a:ext cx="372666" cy="457200"/>
              </a:xfrm>
              <a:custGeom>
                <a:avLst/>
                <a:gdLst>
                  <a:gd name="T0" fmla="*/ 0 w 313"/>
                  <a:gd name="T1" fmla="*/ 30 h 384"/>
                  <a:gd name="T2" fmla="*/ 17 w 313"/>
                  <a:gd name="T3" fmla="*/ 30 h 384"/>
                  <a:gd name="T4" fmla="*/ 17 w 313"/>
                  <a:gd name="T5" fmla="*/ 17 h 384"/>
                  <a:gd name="T6" fmla="*/ 296 w 313"/>
                  <a:gd name="T7" fmla="*/ 17 h 384"/>
                  <a:gd name="T8" fmla="*/ 296 w 313"/>
                  <a:gd name="T9" fmla="*/ 367 h 384"/>
                  <a:gd name="T10" fmla="*/ 273 w 313"/>
                  <a:gd name="T11" fmla="*/ 367 h 384"/>
                  <a:gd name="T12" fmla="*/ 273 w 313"/>
                  <a:gd name="T13" fmla="*/ 384 h 384"/>
                  <a:gd name="T14" fmla="*/ 303 w 313"/>
                  <a:gd name="T15" fmla="*/ 384 h 384"/>
                  <a:gd name="T16" fmla="*/ 313 w 313"/>
                  <a:gd name="T17" fmla="*/ 384 h 384"/>
                  <a:gd name="T18" fmla="*/ 313 w 313"/>
                  <a:gd name="T19" fmla="*/ 375 h 384"/>
                  <a:gd name="T20" fmla="*/ 313 w 313"/>
                  <a:gd name="T21" fmla="*/ 7 h 384"/>
                  <a:gd name="T22" fmla="*/ 313 w 313"/>
                  <a:gd name="T23" fmla="*/ 0 h 384"/>
                  <a:gd name="T24" fmla="*/ 303 w 313"/>
                  <a:gd name="T25" fmla="*/ 0 h 384"/>
                  <a:gd name="T26" fmla="*/ 8 w 313"/>
                  <a:gd name="T27" fmla="*/ 0 h 384"/>
                  <a:gd name="T28" fmla="*/ 0 w 313"/>
                  <a:gd name="T29" fmla="*/ 0 h 384"/>
                  <a:gd name="T30" fmla="*/ 0 w 313"/>
                  <a:gd name="T31" fmla="*/ 7 h 384"/>
                  <a:gd name="T32" fmla="*/ 0 w 313"/>
                  <a:gd name="T33" fmla="*/ 3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4">
                    <a:moveTo>
                      <a:pt x="0" y="30"/>
                    </a:moveTo>
                    <a:lnTo>
                      <a:pt x="17" y="30"/>
                    </a:lnTo>
                    <a:lnTo>
                      <a:pt x="17" y="17"/>
                    </a:lnTo>
                    <a:lnTo>
                      <a:pt x="296" y="17"/>
                    </a:lnTo>
                    <a:lnTo>
                      <a:pt x="296" y="367"/>
                    </a:lnTo>
                    <a:lnTo>
                      <a:pt x="273" y="367"/>
                    </a:lnTo>
                    <a:lnTo>
                      <a:pt x="273" y="384"/>
                    </a:lnTo>
                    <a:lnTo>
                      <a:pt x="303" y="384"/>
                    </a:lnTo>
                    <a:lnTo>
                      <a:pt x="313" y="384"/>
                    </a:lnTo>
                    <a:lnTo>
                      <a:pt x="313" y="375"/>
                    </a:lnTo>
                    <a:lnTo>
                      <a:pt x="313" y="7"/>
                    </a:lnTo>
                    <a:lnTo>
                      <a:pt x="313" y="0"/>
                    </a:lnTo>
                    <a:lnTo>
                      <a:pt x="30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3" name="Rectangle 279"/>
              <p:cNvSpPr>
                <a:spLocks noChangeArrowheads="1"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4106406" y="1602589"/>
                <a:ext cx="101203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4" name="Rectangle 280"/>
              <p:cNvSpPr>
                <a:spLocks noChangeArrowheads="1"/>
              </p:cNvSpPr>
              <p:nvPr>
                <p:custDataLst>
                  <p:tags r:id="rId129"/>
                </p:custDataLst>
              </p:nvPr>
            </p:nvSpPr>
            <p:spPr bwMode="auto">
              <a:xfrm>
                <a:off x="4106406" y="1476383"/>
                <a:ext cx="245269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5" name="Rectangle 281"/>
              <p:cNvSpPr>
                <a:spLocks noChangeArrowheads="1"/>
              </p:cNvSpPr>
              <p:nvPr>
                <p:custDataLst>
                  <p:tags r:id="rId130"/>
                </p:custDataLst>
              </p:nvPr>
            </p:nvSpPr>
            <p:spPr bwMode="auto">
              <a:xfrm>
                <a:off x="4106405" y="1532342"/>
                <a:ext cx="101203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6" name="Freeform 282"/>
              <p:cNvSpPr/>
              <p:nvPr>
                <p:custDataLst>
                  <p:tags r:id="rId131"/>
                </p:custDataLst>
              </p:nvPr>
            </p:nvSpPr>
            <p:spPr bwMode="auto">
              <a:xfrm>
                <a:off x="4104024" y="1165629"/>
                <a:ext cx="369094" cy="457200"/>
              </a:xfrm>
              <a:custGeom>
                <a:avLst/>
                <a:gdLst>
                  <a:gd name="T0" fmla="*/ 303 w 310"/>
                  <a:gd name="T1" fmla="*/ 0 h 384"/>
                  <a:gd name="T2" fmla="*/ 7 w 310"/>
                  <a:gd name="T3" fmla="*/ 0 h 384"/>
                  <a:gd name="T4" fmla="*/ 0 w 310"/>
                  <a:gd name="T5" fmla="*/ 0 h 384"/>
                  <a:gd name="T6" fmla="*/ 0 w 310"/>
                  <a:gd name="T7" fmla="*/ 9 h 384"/>
                  <a:gd name="T8" fmla="*/ 0 w 310"/>
                  <a:gd name="T9" fmla="*/ 32 h 384"/>
                  <a:gd name="T10" fmla="*/ 17 w 310"/>
                  <a:gd name="T11" fmla="*/ 32 h 384"/>
                  <a:gd name="T12" fmla="*/ 17 w 310"/>
                  <a:gd name="T13" fmla="*/ 17 h 384"/>
                  <a:gd name="T14" fmla="*/ 293 w 310"/>
                  <a:gd name="T15" fmla="*/ 17 h 384"/>
                  <a:gd name="T16" fmla="*/ 293 w 310"/>
                  <a:gd name="T17" fmla="*/ 367 h 384"/>
                  <a:gd name="T18" fmla="*/ 272 w 310"/>
                  <a:gd name="T19" fmla="*/ 367 h 384"/>
                  <a:gd name="T20" fmla="*/ 272 w 310"/>
                  <a:gd name="T21" fmla="*/ 384 h 384"/>
                  <a:gd name="T22" fmla="*/ 303 w 310"/>
                  <a:gd name="T23" fmla="*/ 384 h 384"/>
                  <a:gd name="T24" fmla="*/ 310 w 310"/>
                  <a:gd name="T25" fmla="*/ 384 h 384"/>
                  <a:gd name="T26" fmla="*/ 310 w 310"/>
                  <a:gd name="T27" fmla="*/ 375 h 384"/>
                  <a:gd name="T28" fmla="*/ 310 w 310"/>
                  <a:gd name="T29" fmla="*/ 9 h 384"/>
                  <a:gd name="T30" fmla="*/ 310 w 310"/>
                  <a:gd name="T31" fmla="*/ 0 h 384"/>
                  <a:gd name="T32" fmla="*/ 303 w 310"/>
                  <a:gd name="T33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0" h="384">
                    <a:moveTo>
                      <a:pt x="303" y="0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lnTo>
                      <a:pt x="17" y="32"/>
                    </a:lnTo>
                    <a:lnTo>
                      <a:pt x="17" y="17"/>
                    </a:lnTo>
                    <a:lnTo>
                      <a:pt x="293" y="17"/>
                    </a:lnTo>
                    <a:lnTo>
                      <a:pt x="293" y="367"/>
                    </a:lnTo>
                    <a:lnTo>
                      <a:pt x="272" y="367"/>
                    </a:lnTo>
                    <a:lnTo>
                      <a:pt x="272" y="384"/>
                    </a:lnTo>
                    <a:lnTo>
                      <a:pt x="303" y="384"/>
                    </a:lnTo>
                    <a:lnTo>
                      <a:pt x="310" y="384"/>
                    </a:lnTo>
                    <a:lnTo>
                      <a:pt x="310" y="375"/>
                    </a:lnTo>
                    <a:lnTo>
                      <a:pt x="310" y="9"/>
                    </a:lnTo>
                    <a:lnTo>
                      <a:pt x="310" y="0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7" name="Freeform 283"/>
              <p:cNvSpPr>
                <a:spLocks noEditPoints="1"/>
              </p:cNvSpPr>
              <p:nvPr>
                <p:custDataLst>
                  <p:tags r:id="rId132"/>
                </p:custDataLst>
              </p:nvPr>
            </p:nvSpPr>
            <p:spPr bwMode="auto">
              <a:xfrm>
                <a:off x="4036159" y="1231114"/>
                <a:ext cx="381000" cy="484585"/>
              </a:xfrm>
              <a:custGeom>
                <a:avLst/>
                <a:gdLst>
                  <a:gd name="T0" fmla="*/ 0 w 320"/>
                  <a:gd name="T1" fmla="*/ 407 h 407"/>
                  <a:gd name="T2" fmla="*/ 265 w 320"/>
                  <a:gd name="T3" fmla="*/ 407 h 407"/>
                  <a:gd name="T4" fmla="*/ 320 w 320"/>
                  <a:gd name="T5" fmla="*/ 287 h 407"/>
                  <a:gd name="T6" fmla="*/ 320 w 320"/>
                  <a:gd name="T7" fmla="*/ 0 h 407"/>
                  <a:gd name="T8" fmla="*/ 0 w 320"/>
                  <a:gd name="T9" fmla="*/ 0 h 407"/>
                  <a:gd name="T10" fmla="*/ 0 w 320"/>
                  <a:gd name="T11" fmla="*/ 407 h 407"/>
                  <a:gd name="T12" fmla="*/ 249 w 320"/>
                  <a:gd name="T13" fmla="*/ 377 h 407"/>
                  <a:gd name="T14" fmla="*/ 226 w 320"/>
                  <a:gd name="T15" fmla="*/ 329 h 407"/>
                  <a:gd name="T16" fmla="*/ 287 w 320"/>
                  <a:gd name="T17" fmla="*/ 293 h 407"/>
                  <a:gd name="T18" fmla="*/ 249 w 320"/>
                  <a:gd name="T19" fmla="*/ 377 h 407"/>
                  <a:gd name="T20" fmla="*/ 26 w 320"/>
                  <a:gd name="T21" fmla="*/ 27 h 407"/>
                  <a:gd name="T22" fmla="*/ 293 w 320"/>
                  <a:gd name="T23" fmla="*/ 27 h 407"/>
                  <a:gd name="T24" fmla="*/ 293 w 320"/>
                  <a:gd name="T25" fmla="*/ 265 h 407"/>
                  <a:gd name="T26" fmla="*/ 198 w 320"/>
                  <a:gd name="T27" fmla="*/ 322 h 407"/>
                  <a:gd name="T28" fmla="*/ 226 w 320"/>
                  <a:gd name="T29" fmla="*/ 381 h 407"/>
                  <a:gd name="T30" fmla="*/ 26 w 320"/>
                  <a:gd name="T31" fmla="*/ 381 h 407"/>
                  <a:gd name="T32" fmla="*/ 26 w 320"/>
                  <a:gd name="T33" fmla="*/ 27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0" h="407">
                    <a:moveTo>
                      <a:pt x="0" y="407"/>
                    </a:moveTo>
                    <a:lnTo>
                      <a:pt x="265" y="407"/>
                    </a:lnTo>
                    <a:lnTo>
                      <a:pt x="320" y="287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407"/>
                    </a:lnTo>
                    <a:close/>
                    <a:moveTo>
                      <a:pt x="249" y="377"/>
                    </a:moveTo>
                    <a:lnTo>
                      <a:pt x="226" y="329"/>
                    </a:lnTo>
                    <a:lnTo>
                      <a:pt x="287" y="293"/>
                    </a:lnTo>
                    <a:lnTo>
                      <a:pt x="249" y="377"/>
                    </a:lnTo>
                    <a:close/>
                    <a:moveTo>
                      <a:pt x="26" y="27"/>
                    </a:moveTo>
                    <a:lnTo>
                      <a:pt x="293" y="27"/>
                    </a:lnTo>
                    <a:lnTo>
                      <a:pt x="293" y="265"/>
                    </a:lnTo>
                    <a:lnTo>
                      <a:pt x="198" y="322"/>
                    </a:lnTo>
                    <a:lnTo>
                      <a:pt x="226" y="381"/>
                    </a:lnTo>
                    <a:lnTo>
                      <a:pt x="26" y="381"/>
                    </a:ln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8" name="Freeform 284"/>
              <p:cNvSpPr/>
              <p:nvPr>
                <p:custDataLst>
                  <p:tags r:id="rId133"/>
                </p:custDataLst>
              </p:nvPr>
            </p:nvSpPr>
            <p:spPr bwMode="auto">
              <a:xfrm>
                <a:off x="4142125" y="1120386"/>
                <a:ext cx="372666" cy="457200"/>
              </a:xfrm>
              <a:custGeom>
                <a:avLst/>
                <a:gdLst>
                  <a:gd name="T0" fmla="*/ 0 w 313"/>
                  <a:gd name="T1" fmla="*/ 32 h 384"/>
                  <a:gd name="T2" fmla="*/ 17 w 313"/>
                  <a:gd name="T3" fmla="*/ 32 h 384"/>
                  <a:gd name="T4" fmla="*/ 17 w 313"/>
                  <a:gd name="T5" fmla="*/ 17 h 384"/>
                  <a:gd name="T6" fmla="*/ 296 w 313"/>
                  <a:gd name="T7" fmla="*/ 17 h 384"/>
                  <a:gd name="T8" fmla="*/ 296 w 313"/>
                  <a:gd name="T9" fmla="*/ 367 h 384"/>
                  <a:gd name="T10" fmla="*/ 275 w 313"/>
                  <a:gd name="T11" fmla="*/ 367 h 384"/>
                  <a:gd name="T12" fmla="*/ 275 w 313"/>
                  <a:gd name="T13" fmla="*/ 384 h 384"/>
                  <a:gd name="T14" fmla="*/ 305 w 313"/>
                  <a:gd name="T15" fmla="*/ 384 h 384"/>
                  <a:gd name="T16" fmla="*/ 313 w 313"/>
                  <a:gd name="T17" fmla="*/ 384 h 384"/>
                  <a:gd name="T18" fmla="*/ 313 w 313"/>
                  <a:gd name="T19" fmla="*/ 375 h 384"/>
                  <a:gd name="T20" fmla="*/ 313 w 313"/>
                  <a:gd name="T21" fmla="*/ 7 h 384"/>
                  <a:gd name="T22" fmla="*/ 313 w 313"/>
                  <a:gd name="T23" fmla="*/ 0 h 384"/>
                  <a:gd name="T24" fmla="*/ 305 w 313"/>
                  <a:gd name="T25" fmla="*/ 0 h 384"/>
                  <a:gd name="T26" fmla="*/ 10 w 313"/>
                  <a:gd name="T27" fmla="*/ 0 h 384"/>
                  <a:gd name="T28" fmla="*/ 0 w 313"/>
                  <a:gd name="T29" fmla="*/ 0 h 384"/>
                  <a:gd name="T30" fmla="*/ 0 w 313"/>
                  <a:gd name="T31" fmla="*/ 7 h 384"/>
                  <a:gd name="T32" fmla="*/ 0 w 313"/>
                  <a:gd name="T33" fmla="*/ 3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4">
                    <a:moveTo>
                      <a:pt x="0" y="32"/>
                    </a:moveTo>
                    <a:lnTo>
                      <a:pt x="17" y="32"/>
                    </a:lnTo>
                    <a:lnTo>
                      <a:pt x="17" y="17"/>
                    </a:lnTo>
                    <a:lnTo>
                      <a:pt x="296" y="17"/>
                    </a:lnTo>
                    <a:lnTo>
                      <a:pt x="296" y="367"/>
                    </a:lnTo>
                    <a:lnTo>
                      <a:pt x="275" y="367"/>
                    </a:lnTo>
                    <a:lnTo>
                      <a:pt x="275" y="384"/>
                    </a:lnTo>
                    <a:lnTo>
                      <a:pt x="305" y="384"/>
                    </a:lnTo>
                    <a:lnTo>
                      <a:pt x="313" y="384"/>
                    </a:lnTo>
                    <a:lnTo>
                      <a:pt x="313" y="375"/>
                    </a:lnTo>
                    <a:lnTo>
                      <a:pt x="313" y="7"/>
                    </a:lnTo>
                    <a:lnTo>
                      <a:pt x="313" y="0"/>
                    </a:lnTo>
                    <a:lnTo>
                      <a:pt x="30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9" name="Freeform 285"/>
              <p:cNvSpPr/>
              <p:nvPr>
                <p:custDataLst>
                  <p:tags r:id="rId134"/>
                </p:custDataLst>
              </p:nvPr>
            </p:nvSpPr>
            <p:spPr bwMode="auto">
              <a:xfrm>
                <a:off x="4184986" y="1077522"/>
                <a:ext cx="372666" cy="457200"/>
              </a:xfrm>
              <a:custGeom>
                <a:avLst/>
                <a:gdLst>
                  <a:gd name="T0" fmla="*/ 0 w 313"/>
                  <a:gd name="T1" fmla="*/ 32 h 384"/>
                  <a:gd name="T2" fmla="*/ 18 w 313"/>
                  <a:gd name="T3" fmla="*/ 32 h 384"/>
                  <a:gd name="T4" fmla="*/ 18 w 313"/>
                  <a:gd name="T5" fmla="*/ 17 h 384"/>
                  <a:gd name="T6" fmla="*/ 296 w 313"/>
                  <a:gd name="T7" fmla="*/ 17 h 384"/>
                  <a:gd name="T8" fmla="*/ 296 w 313"/>
                  <a:gd name="T9" fmla="*/ 367 h 384"/>
                  <a:gd name="T10" fmla="*/ 275 w 313"/>
                  <a:gd name="T11" fmla="*/ 367 h 384"/>
                  <a:gd name="T12" fmla="*/ 275 w 313"/>
                  <a:gd name="T13" fmla="*/ 384 h 384"/>
                  <a:gd name="T14" fmla="*/ 305 w 313"/>
                  <a:gd name="T15" fmla="*/ 384 h 384"/>
                  <a:gd name="T16" fmla="*/ 313 w 313"/>
                  <a:gd name="T17" fmla="*/ 384 h 384"/>
                  <a:gd name="T18" fmla="*/ 313 w 313"/>
                  <a:gd name="T19" fmla="*/ 375 h 384"/>
                  <a:gd name="T20" fmla="*/ 313 w 313"/>
                  <a:gd name="T21" fmla="*/ 7 h 384"/>
                  <a:gd name="T22" fmla="*/ 313 w 313"/>
                  <a:gd name="T23" fmla="*/ 0 h 384"/>
                  <a:gd name="T24" fmla="*/ 305 w 313"/>
                  <a:gd name="T25" fmla="*/ 0 h 384"/>
                  <a:gd name="T26" fmla="*/ 10 w 313"/>
                  <a:gd name="T27" fmla="*/ 0 h 384"/>
                  <a:gd name="T28" fmla="*/ 0 w 313"/>
                  <a:gd name="T29" fmla="*/ 0 h 384"/>
                  <a:gd name="T30" fmla="*/ 0 w 313"/>
                  <a:gd name="T31" fmla="*/ 7 h 384"/>
                  <a:gd name="T32" fmla="*/ 0 w 313"/>
                  <a:gd name="T33" fmla="*/ 3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4">
                    <a:moveTo>
                      <a:pt x="0" y="32"/>
                    </a:moveTo>
                    <a:lnTo>
                      <a:pt x="18" y="32"/>
                    </a:lnTo>
                    <a:lnTo>
                      <a:pt x="18" y="17"/>
                    </a:lnTo>
                    <a:lnTo>
                      <a:pt x="296" y="17"/>
                    </a:lnTo>
                    <a:lnTo>
                      <a:pt x="296" y="367"/>
                    </a:lnTo>
                    <a:lnTo>
                      <a:pt x="275" y="367"/>
                    </a:lnTo>
                    <a:lnTo>
                      <a:pt x="275" y="384"/>
                    </a:lnTo>
                    <a:lnTo>
                      <a:pt x="305" y="384"/>
                    </a:lnTo>
                    <a:lnTo>
                      <a:pt x="313" y="384"/>
                    </a:lnTo>
                    <a:lnTo>
                      <a:pt x="313" y="375"/>
                    </a:lnTo>
                    <a:lnTo>
                      <a:pt x="313" y="7"/>
                    </a:lnTo>
                    <a:lnTo>
                      <a:pt x="313" y="0"/>
                    </a:lnTo>
                    <a:lnTo>
                      <a:pt x="30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70" name="Freeform 286"/>
              <p:cNvSpPr>
                <a:spLocks noEditPoints="1"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4114741" y="1301360"/>
                <a:ext cx="139303" cy="133350"/>
              </a:xfrm>
              <a:custGeom>
                <a:avLst/>
                <a:gdLst>
                  <a:gd name="T0" fmla="*/ 60 w 61"/>
                  <a:gd name="T1" fmla="*/ 24 h 59"/>
                  <a:gd name="T2" fmla="*/ 32 w 61"/>
                  <a:gd name="T3" fmla="*/ 1 h 59"/>
                  <a:gd name="T4" fmla="*/ 31 w 61"/>
                  <a:gd name="T5" fmla="*/ 0 h 59"/>
                  <a:gd name="T6" fmla="*/ 29 w 61"/>
                  <a:gd name="T7" fmla="*/ 1 h 59"/>
                  <a:gd name="T8" fmla="*/ 1 w 61"/>
                  <a:gd name="T9" fmla="*/ 24 h 59"/>
                  <a:gd name="T10" fmla="*/ 1 w 61"/>
                  <a:gd name="T11" fmla="*/ 26 h 59"/>
                  <a:gd name="T12" fmla="*/ 4 w 61"/>
                  <a:gd name="T13" fmla="*/ 30 h 59"/>
                  <a:gd name="T14" fmla="*/ 7 w 61"/>
                  <a:gd name="T15" fmla="*/ 30 h 59"/>
                  <a:gd name="T16" fmla="*/ 31 w 61"/>
                  <a:gd name="T17" fmla="*/ 10 h 59"/>
                  <a:gd name="T18" fmla="*/ 54 w 61"/>
                  <a:gd name="T19" fmla="*/ 30 h 59"/>
                  <a:gd name="T20" fmla="*/ 57 w 61"/>
                  <a:gd name="T21" fmla="*/ 30 h 59"/>
                  <a:gd name="T22" fmla="*/ 60 w 61"/>
                  <a:gd name="T23" fmla="*/ 26 h 59"/>
                  <a:gd name="T24" fmla="*/ 60 w 61"/>
                  <a:gd name="T25" fmla="*/ 24 h 59"/>
                  <a:gd name="T26" fmla="*/ 19 w 61"/>
                  <a:gd name="T27" fmla="*/ 1 h 59"/>
                  <a:gd name="T28" fmla="*/ 11 w 61"/>
                  <a:gd name="T29" fmla="*/ 1 h 59"/>
                  <a:gd name="T30" fmla="*/ 11 w 61"/>
                  <a:gd name="T31" fmla="*/ 12 h 59"/>
                  <a:gd name="T32" fmla="*/ 19 w 61"/>
                  <a:gd name="T33" fmla="*/ 5 h 59"/>
                  <a:gd name="T34" fmla="*/ 19 w 61"/>
                  <a:gd name="T35" fmla="*/ 1 h 59"/>
                  <a:gd name="T36" fmla="*/ 9 w 61"/>
                  <a:gd name="T37" fmla="*/ 32 h 59"/>
                  <a:gd name="T38" fmla="*/ 9 w 61"/>
                  <a:gd name="T39" fmla="*/ 59 h 59"/>
                  <a:gd name="T40" fmla="*/ 24 w 61"/>
                  <a:gd name="T41" fmla="*/ 59 h 59"/>
                  <a:gd name="T42" fmla="*/ 24 w 61"/>
                  <a:gd name="T43" fmla="*/ 35 h 59"/>
                  <a:gd name="T44" fmla="*/ 37 w 61"/>
                  <a:gd name="T45" fmla="*/ 35 h 59"/>
                  <a:gd name="T46" fmla="*/ 37 w 61"/>
                  <a:gd name="T47" fmla="*/ 59 h 59"/>
                  <a:gd name="T48" fmla="*/ 52 w 61"/>
                  <a:gd name="T49" fmla="*/ 59 h 59"/>
                  <a:gd name="T50" fmla="*/ 52 w 61"/>
                  <a:gd name="T51" fmla="*/ 32 h 59"/>
                  <a:gd name="T52" fmla="*/ 34 w 61"/>
                  <a:gd name="T53" fmla="*/ 17 h 59"/>
                  <a:gd name="T54" fmla="*/ 31 w 61"/>
                  <a:gd name="T55" fmla="*/ 15 h 59"/>
                  <a:gd name="T56" fmla="*/ 27 w 61"/>
                  <a:gd name="T57" fmla="*/ 17 h 59"/>
                  <a:gd name="T58" fmla="*/ 9 w 61"/>
                  <a:gd name="T59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1" h="59">
                    <a:moveTo>
                      <a:pt x="60" y="24"/>
                    </a:move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29" y="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4"/>
                      <a:pt x="0" y="25"/>
                      <a:pt x="1" y="26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5" y="30"/>
                      <a:pt x="6" y="30"/>
                      <a:pt x="7" y="3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5" y="30"/>
                      <a:pt x="56" y="30"/>
                      <a:pt x="57" y="30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1" y="25"/>
                      <a:pt x="61" y="24"/>
                      <a:pt x="60" y="24"/>
                    </a:cubicBezTo>
                    <a:close/>
                    <a:moveTo>
                      <a:pt x="19" y="1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9" y="5"/>
                      <a:pt x="19" y="5"/>
                      <a:pt x="19" y="5"/>
                    </a:cubicBezTo>
                    <a:lnTo>
                      <a:pt x="19" y="1"/>
                    </a:lnTo>
                    <a:close/>
                    <a:moveTo>
                      <a:pt x="9" y="32"/>
                    </a:moveTo>
                    <a:cubicBezTo>
                      <a:pt x="9" y="59"/>
                      <a:pt x="9" y="59"/>
                      <a:pt x="9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3" y="16"/>
                      <a:pt x="32" y="15"/>
                      <a:pt x="31" y="15"/>
                    </a:cubicBezTo>
                    <a:cubicBezTo>
                      <a:pt x="29" y="15"/>
                      <a:pt x="28" y="16"/>
                      <a:pt x="27" y="17"/>
                    </a:cubicBezTo>
                    <a:lnTo>
                      <a:pt x="9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71" name="Freeform 287"/>
              <p:cNvSpPr/>
              <p:nvPr>
                <p:custDataLst>
                  <p:tags r:id="rId136"/>
                </p:custDataLst>
              </p:nvPr>
            </p:nvSpPr>
            <p:spPr bwMode="auto">
              <a:xfrm>
                <a:off x="4279047" y="1412089"/>
                <a:ext cx="5954" cy="9525"/>
              </a:xfrm>
              <a:custGeom>
                <a:avLst/>
                <a:gdLst>
                  <a:gd name="T0" fmla="*/ 1 w 3"/>
                  <a:gd name="T1" fmla="*/ 1 h 4"/>
                  <a:gd name="T2" fmla="*/ 0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0 w 3"/>
                  <a:gd name="T9" fmla="*/ 4 h 4"/>
                  <a:gd name="T10" fmla="*/ 2 w 3"/>
                  <a:gd name="T11" fmla="*/ 4 h 4"/>
                  <a:gd name="T12" fmla="*/ 2 w 3"/>
                  <a:gd name="T13" fmla="*/ 2 h 4"/>
                  <a:gd name="T14" fmla="*/ 1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2" y="3"/>
                      <a:pt x="3" y="3"/>
                      <a:pt x="2" y="2"/>
                    </a:cubicBezTo>
                    <a:cubicBezTo>
                      <a:pt x="2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72" name="Freeform 288"/>
              <p:cNvSpPr/>
              <p:nvPr>
                <p:custDataLst>
                  <p:tags r:id="rId137"/>
                </p:custDataLst>
              </p:nvPr>
            </p:nvSpPr>
            <p:spPr bwMode="auto">
              <a:xfrm>
                <a:off x="4267141" y="1378751"/>
                <a:ext cx="20241" cy="4762"/>
              </a:xfrm>
              <a:custGeom>
                <a:avLst/>
                <a:gdLst>
                  <a:gd name="T0" fmla="*/ 0 w 9"/>
                  <a:gd name="T1" fmla="*/ 0 h 2"/>
                  <a:gd name="T2" fmla="*/ 0 w 9"/>
                  <a:gd name="T3" fmla="*/ 1 h 2"/>
                  <a:gd name="T4" fmla="*/ 0 w 9"/>
                  <a:gd name="T5" fmla="*/ 2 h 2"/>
                  <a:gd name="T6" fmla="*/ 8 w 9"/>
                  <a:gd name="T7" fmla="*/ 2 h 2"/>
                  <a:gd name="T8" fmla="*/ 9 w 9"/>
                  <a:gd name="T9" fmla="*/ 1 h 2"/>
                  <a:gd name="T10" fmla="*/ 8 w 9"/>
                  <a:gd name="T11" fmla="*/ 0 h 2"/>
                  <a:gd name="T12" fmla="*/ 0 w 9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73" name="Freeform 289"/>
              <p:cNvSpPr/>
              <p:nvPr>
                <p:custDataLst>
                  <p:tags r:id="rId138"/>
                </p:custDataLst>
              </p:nvPr>
            </p:nvSpPr>
            <p:spPr bwMode="auto">
              <a:xfrm>
                <a:off x="4257616" y="1359702"/>
                <a:ext cx="39291" cy="16669"/>
              </a:xfrm>
              <a:custGeom>
                <a:avLst/>
                <a:gdLst>
                  <a:gd name="T0" fmla="*/ 4 w 17"/>
                  <a:gd name="T1" fmla="*/ 7 h 7"/>
                  <a:gd name="T2" fmla="*/ 8 w 17"/>
                  <a:gd name="T3" fmla="*/ 7 h 7"/>
                  <a:gd name="T4" fmla="*/ 9 w 17"/>
                  <a:gd name="T5" fmla="*/ 7 h 7"/>
                  <a:gd name="T6" fmla="*/ 13 w 17"/>
                  <a:gd name="T7" fmla="*/ 7 h 7"/>
                  <a:gd name="T8" fmla="*/ 15 w 17"/>
                  <a:gd name="T9" fmla="*/ 2 h 7"/>
                  <a:gd name="T10" fmla="*/ 12 w 17"/>
                  <a:gd name="T11" fmla="*/ 1 h 7"/>
                  <a:gd name="T12" fmla="*/ 10 w 17"/>
                  <a:gd name="T13" fmla="*/ 4 h 7"/>
                  <a:gd name="T14" fmla="*/ 11 w 17"/>
                  <a:gd name="T15" fmla="*/ 1 h 7"/>
                  <a:gd name="T16" fmla="*/ 8 w 17"/>
                  <a:gd name="T17" fmla="*/ 0 h 7"/>
                  <a:gd name="T18" fmla="*/ 6 w 17"/>
                  <a:gd name="T19" fmla="*/ 1 h 7"/>
                  <a:gd name="T20" fmla="*/ 7 w 17"/>
                  <a:gd name="T21" fmla="*/ 4 h 7"/>
                  <a:gd name="T22" fmla="*/ 5 w 17"/>
                  <a:gd name="T23" fmla="*/ 1 h 7"/>
                  <a:gd name="T24" fmla="*/ 2 w 17"/>
                  <a:gd name="T25" fmla="*/ 2 h 7"/>
                  <a:gd name="T26" fmla="*/ 4 w 17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7">
                    <a:moveTo>
                      <a:pt x="4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3"/>
                      <a:pt x="17" y="3"/>
                      <a:pt x="15" y="2"/>
                    </a:cubicBezTo>
                    <a:cubicBezTo>
                      <a:pt x="14" y="2"/>
                      <a:pt x="13" y="1"/>
                      <a:pt x="12" y="1"/>
                    </a:cubicBezTo>
                    <a:cubicBezTo>
                      <a:pt x="12" y="2"/>
                      <a:pt x="11" y="4"/>
                      <a:pt x="10" y="4"/>
                    </a:cubicBezTo>
                    <a:cubicBezTo>
                      <a:pt x="10" y="4"/>
                      <a:pt x="12" y="2"/>
                      <a:pt x="11" y="1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8" y="0"/>
                      <a:pt x="6" y="0"/>
                      <a:pt x="6" y="1"/>
                    </a:cubicBezTo>
                    <a:cubicBezTo>
                      <a:pt x="5" y="2"/>
                      <a:pt x="7" y="4"/>
                      <a:pt x="7" y="4"/>
                    </a:cubicBezTo>
                    <a:cubicBezTo>
                      <a:pt x="6" y="4"/>
                      <a:pt x="5" y="2"/>
                      <a:pt x="5" y="1"/>
                    </a:cubicBezTo>
                    <a:cubicBezTo>
                      <a:pt x="4" y="1"/>
                      <a:pt x="2" y="1"/>
                      <a:pt x="2" y="2"/>
                    </a:cubicBezTo>
                    <a:cubicBezTo>
                      <a:pt x="0" y="4"/>
                      <a:pt x="3" y="3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74" name="Freeform 290"/>
              <p:cNvSpPr/>
              <p:nvPr>
                <p:custDataLst>
                  <p:tags r:id="rId139"/>
                </p:custDataLst>
              </p:nvPr>
            </p:nvSpPr>
            <p:spPr bwMode="auto">
              <a:xfrm>
                <a:off x="4269522" y="1396611"/>
                <a:ext cx="4763" cy="9525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1 h 4"/>
                  <a:gd name="T4" fmla="*/ 0 w 2"/>
                  <a:gd name="T5" fmla="*/ 3 h 4"/>
                  <a:gd name="T6" fmla="*/ 2 w 2"/>
                  <a:gd name="T7" fmla="*/ 4 h 4"/>
                  <a:gd name="T8" fmla="*/ 2 w 2"/>
                  <a:gd name="T9" fmla="*/ 4 h 4"/>
                  <a:gd name="T10" fmla="*/ 2 w 2"/>
                  <a:gd name="T11" fmla="*/ 4 h 4"/>
                  <a:gd name="T12" fmla="*/ 2 w 2"/>
                  <a:gd name="T13" fmla="*/ 1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75" name="Freeform 291"/>
              <p:cNvSpPr>
                <a:spLocks noEditPoints="1"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4246899" y="1384704"/>
                <a:ext cx="60722" cy="52388"/>
              </a:xfrm>
              <a:custGeom>
                <a:avLst/>
                <a:gdLst>
                  <a:gd name="T0" fmla="*/ 18 w 27"/>
                  <a:gd name="T1" fmla="*/ 0 h 23"/>
                  <a:gd name="T2" fmla="*/ 14 w 27"/>
                  <a:gd name="T3" fmla="*/ 0 h 23"/>
                  <a:gd name="T4" fmla="*/ 13 w 27"/>
                  <a:gd name="T5" fmla="*/ 0 h 23"/>
                  <a:gd name="T6" fmla="*/ 9 w 27"/>
                  <a:gd name="T7" fmla="*/ 0 h 23"/>
                  <a:gd name="T8" fmla="*/ 0 w 27"/>
                  <a:gd name="T9" fmla="*/ 15 h 23"/>
                  <a:gd name="T10" fmla="*/ 13 w 27"/>
                  <a:gd name="T11" fmla="*/ 23 h 23"/>
                  <a:gd name="T12" fmla="*/ 13 w 27"/>
                  <a:gd name="T13" fmla="*/ 23 h 23"/>
                  <a:gd name="T14" fmla="*/ 13 w 27"/>
                  <a:gd name="T15" fmla="*/ 23 h 23"/>
                  <a:gd name="T16" fmla="*/ 27 w 27"/>
                  <a:gd name="T17" fmla="*/ 15 h 23"/>
                  <a:gd name="T18" fmla="*/ 18 w 27"/>
                  <a:gd name="T19" fmla="*/ 0 h 23"/>
                  <a:gd name="T20" fmla="*/ 17 w 27"/>
                  <a:gd name="T21" fmla="*/ 17 h 23"/>
                  <a:gd name="T22" fmla="*/ 14 w 27"/>
                  <a:gd name="T23" fmla="*/ 18 h 23"/>
                  <a:gd name="T24" fmla="*/ 14 w 27"/>
                  <a:gd name="T25" fmla="*/ 18 h 23"/>
                  <a:gd name="T26" fmla="*/ 14 w 27"/>
                  <a:gd name="T27" fmla="*/ 19 h 23"/>
                  <a:gd name="T28" fmla="*/ 14 w 27"/>
                  <a:gd name="T29" fmla="*/ 19 h 23"/>
                  <a:gd name="T30" fmla="*/ 13 w 27"/>
                  <a:gd name="T31" fmla="*/ 19 h 23"/>
                  <a:gd name="T32" fmla="*/ 12 w 27"/>
                  <a:gd name="T33" fmla="*/ 19 h 23"/>
                  <a:gd name="T34" fmla="*/ 12 w 27"/>
                  <a:gd name="T35" fmla="*/ 18 h 23"/>
                  <a:gd name="T36" fmla="*/ 12 w 27"/>
                  <a:gd name="T37" fmla="*/ 18 h 23"/>
                  <a:gd name="T38" fmla="*/ 8 w 27"/>
                  <a:gd name="T39" fmla="*/ 16 h 23"/>
                  <a:gd name="T40" fmla="*/ 10 w 27"/>
                  <a:gd name="T41" fmla="*/ 15 h 23"/>
                  <a:gd name="T42" fmla="*/ 10 w 27"/>
                  <a:gd name="T43" fmla="*/ 15 h 23"/>
                  <a:gd name="T44" fmla="*/ 10 w 27"/>
                  <a:gd name="T45" fmla="*/ 15 h 23"/>
                  <a:gd name="T46" fmla="*/ 10 w 27"/>
                  <a:gd name="T47" fmla="*/ 15 h 23"/>
                  <a:gd name="T48" fmla="*/ 12 w 27"/>
                  <a:gd name="T49" fmla="*/ 16 h 23"/>
                  <a:gd name="T50" fmla="*/ 12 w 27"/>
                  <a:gd name="T51" fmla="*/ 16 h 23"/>
                  <a:gd name="T52" fmla="*/ 12 w 27"/>
                  <a:gd name="T53" fmla="*/ 16 h 23"/>
                  <a:gd name="T54" fmla="*/ 12 w 27"/>
                  <a:gd name="T55" fmla="*/ 12 h 23"/>
                  <a:gd name="T56" fmla="*/ 12 w 27"/>
                  <a:gd name="T57" fmla="*/ 11 h 23"/>
                  <a:gd name="T58" fmla="*/ 10 w 27"/>
                  <a:gd name="T59" fmla="*/ 10 h 23"/>
                  <a:gd name="T60" fmla="*/ 9 w 27"/>
                  <a:gd name="T61" fmla="*/ 9 h 23"/>
                  <a:gd name="T62" fmla="*/ 10 w 27"/>
                  <a:gd name="T63" fmla="*/ 5 h 23"/>
                  <a:gd name="T64" fmla="*/ 12 w 27"/>
                  <a:gd name="T65" fmla="*/ 4 h 23"/>
                  <a:gd name="T66" fmla="*/ 12 w 27"/>
                  <a:gd name="T67" fmla="*/ 3 h 23"/>
                  <a:gd name="T68" fmla="*/ 12 w 27"/>
                  <a:gd name="T69" fmla="*/ 3 h 23"/>
                  <a:gd name="T70" fmla="*/ 13 w 27"/>
                  <a:gd name="T71" fmla="*/ 2 h 23"/>
                  <a:gd name="T72" fmla="*/ 14 w 27"/>
                  <a:gd name="T73" fmla="*/ 2 h 23"/>
                  <a:gd name="T74" fmla="*/ 14 w 27"/>
                  <a:gd name="T75" fmla="*/ 3 h 23"/>
                  <a:gd name="T76" fmla="*/ 14 w 27"/>
                  <a:gd name="T77" fmla="*/ 3 h 23"/>
                  <a:gd name="T78" fmla="*/ 14 w 27"/>
                  <a:gd name="T79" fmla="*/ 4 h 23"/>
                  <a:gd name="T80" fmla="*/ 15 w 27"/>
                  <a:gd name="T81" fmla="*/ 4 h 23"/>
                  <a:gd name="T82" fmla="*/ 18 w 27"/>
                  <a:gd name="T83" fmla="*/ 6 h 23"/>
                  <a:gd name="T84" fmla="*/ 16 w 27"/>
                  <a:gd name="T85" fmla="*/ 7 h 23"/>
                  <a:gd name="T86" fmla="*/ 16 w 27"/>
                  <a:gd name="T87" fmla="*/ 7 h 23"/>
                  <a:gd name="T88" fmla="*/ 16 w 27"/>
                  <a:gd name="T89" fmla="*/ 7 h 23"/>
                  <a:gd name="T90" fmla="*/ 16 w 27"/>
                  <a:gd name="T91" fmla="*/ 7 h 23"/>
                  <a:gd name="T92" fmla="*/ 15 w 27"/>
                  <a:gd name="T93" fmla="*/ 6 h 23"/>
                  <a:gd name="T94" fmla="*/ 14 w 27"/>
                  <a:gd name="T95" fmla="*/ 6 h 23"/>
                  <a:gd name="T96" fmla="*/ 14 w 27"/>
                  <a:gd name="T97" fmla="*/ 6 h 23"/>
                  <a:gd name="T98" fmla="*/ 14 w 27"/>
                  <a:gd name="T99" fmla="*/ 10 h 23"/>
                  <a:gd name="T100" fmla="*/ 14 w 27"/>
                  <a:gd name="T101" fmla="*/ 10 h 23"/>
                  <a:gd name="T102" fmla="*/ 18 w 27"/>
                  <a:gd name="T103" fmla="*/ 13 h 23"/>
                  <a:gd name="T104" fmla="*/ 17 w 27"/>
                  <a:gd name="T105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" h="23">
                    <a:moveTo>
                      <a:pt x="1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3"/>
                      <a:pt x="0" y="6"/>
                      <a:pt x="0" y="15"/>
                    </a:cubicBezTo>
                    <a:cubicBezTo>
                      <a:pt x="0" y="22"/>
                      <a:pt x="6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21" y="23"/>
                      <a:pt x="26" y="22"/>
                      <a:pt x="27" y="15"/>
                    </a:cubicBezTo>
                    <a:cubicBezTo>
                      <a:pt x="27" y="6"/>
                      <a:pt x="19" y="3"/>
                      <a:pt x="18" y="0"/>
                    </a:cubicBezTo>
                    <a:close/>
                    <a:moveTo>
                      <a:pt x="17" y="17"/>
                    </a:moveTo>
                    <a:cubicBezTo>
                      <a:pt x="17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9" y="17"/>
                      <a:pt x="8" y="16"/>
                    </a:cubicBezTo>
                    <a:cubicBezTo>
                      <a:pt x="8" y="15"/>
                      <a:pt x="9" y="14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6"/>
                      <a:pt x="11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9" y="10"/>
                      <a:pt x="9" y="9"/>
                    </a:cubicBezTo>
                    <a:cubicBezTo>
                      <a:pt x="8" y="8"/>
                      <a:pt x="8" y="6"/>
                      <a:pt x="10" y="5"/>
                    </a:cubicBezTo>
                    <a:cubicBezTo>
                      <a:pt x="10" y="4"/>
                      <a:pt x="12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5"/>
                      <a:pt x="18" y="6"/>
                    </a:cubicBezTo>
                    <a:cubicBezTo>
                      <a:pt x="18" y="6"/>
                      <a:pt x="17" y="8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5" y="6"/>
                      <a:pt x="15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8" y="12"/>
                      <a:pt x="18" y="13"/>
                    </a:cubicBezTo>
                    <a:cubicBezTo>
                      <a:pt x="19" y="15"/>
                      <a:pt x="18" y="16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>
              <p:custDataLst>
                <p:tags r:id="rId4"/>
              </p:custDataLst>
            </p:nvPr>
          </p:nvGrpSpPr>
          <p:grpSpPr>
            <a:xfrm>
              <a:off x="5195561" y="1786099"/>
              <a:ext cx="551260" cy="664200"/>
              <a:chOff x="5878464" y="117791"/>
              <a:chExt cx="551260" cy="666750"/>
            </a:xfrm>
            <a:solidFill>
              <a:schemeClr val="bg1"/>
            </a:solidFill>
          </p:grpSpPr>
          <p:sp>
            <p:nvSpPr>
              <p:cNvPr id="122" name="Rectangle 65"/>
              <p:cNvSpPr>
                <a:spLocks noChangeArrowheads="1"/>
              </p:cNvSpPr>
              <p:nvPr>
                <p:custDataLst>
                  <p:tags r:id="rId87"/>
                </p:custDataLst>
              </p:nvPr>
            </p:nvSpPr>
            <p:spPr bwMode="auto">
              <a:xfrm>
                <a:off x="5971335" y="394016"/>
                <a:ext cx="238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3" name="Rectangle 66"/>
              <p:cNvSpPr>
                <a:spLocks noChangeArrowheads="1"/>
              </p:cNvSpPr>
              <p:nvPr>
                <p:custDataLst>
                  <p:tags r:id="rId88"/>
                </p:custDataLst>
              </p:nvPr>
            </p:nvSpPr>
            <p:spPr bwMode="auto">
              <a:xfrm>
                <a:off x="5989194" y="394016"/>
                <a:ext cx="119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4" name="Rectangle 67"/>
              <p:cNvSpPr>
                <a:spLocks noChangeArrowheads="1"/>
              </p:cNvSpPr>
              <p:nvPr>
                <p:custDataLst>
                  <p:tags r:id="rId89"/>
                </p:custDataLst>
              </p:nvPr>
            </p:nvSpPr>
            <p:spPr bwMode="auto">
              <a:xfrm>
                <a:off x="6004672" y="394016"/>
                <a:ext cx="119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5" name="Rectangle 68"/>
              <p:cNvSpPr>
                <a:spLocks noChangeArrowheads="1"/>
              </p:cNvSpPr>
              <p:nvPr>
                <p:custDataLst>
                  <p:tags r:id="rId90"/>
                </p:custDataLst>
              </p:nvPr>
            </p:nvSpPr>
            <p:spPr bwMode="auto">
              <a:xfrm>
                <a:off x="6021341" y="394016"/>
                <a:ext cx="119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6" name="Rectangle 69"/>
              <p:cNvSpPr>
                <a:spLocks noChangeArrowheads="1"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6036818" y="394016"/>
                <a:ext cx="119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7" name="Rectangle 70"/>
              <p:cNvSpPr>
                <a:spLocks noChangeArrowheads="1"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6053487" y="394016"/>
                <a:ext cx="119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8" name="Rectangle 71"/>
              <p:cNvSpPr>
                <a:spLocks noChangeArrowheads="1"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6068966" y="394016"/>
                <a:ext cx="2381" cy="1178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9" name="Rectangle 72"/>
              <p:cNvSpPr>
                <a:spLocks noChangeArrowheads="1"/>
              </p:cNvSpPr>
              <p:nvPr>
                <p:custDataLst>
                  <p:tags r:id="rId94"/>
                </p:custDataLst>
              </p:nvPr>
            </p:nvSpPr>
            <p:spPr bwMode="auto">
              <a:xfrm>
                <a:off x="5961810" y="403541"/>
                <a:ext cx="117872" cy="11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0" name="Rectangle 73"/>
              <p:cNvSpPr>
                <a:spLocks noChangeArrowheads="1"/>
              </p:cNvSpPr>
              <p:nvPr>
                <p:custDataLst>
                  <p:tags r:id="rId95"/>
                </p:custDataLst>
              </p:nvPr>
            </p:nvSpPr>
            <p:spPr bwMode="auto">
              <a:xfrm>
                <a:off x="5961810" y="419019"/>
                <a:ext cx="117872" cy="11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1" name="Rectangle 74"/>
              <p:cNvSpPr>
                <a:spLocks noChangeArrowheads="1"/>
              </p:cNvSpPr>
              <p:nvPr>
                <p:custDataLst>
                  <p:tags r:id="rId96"/>
                </p:custDataLst>
              </p:nvPr>
            </p:nvSpPr>
            <p:spPr bwMode="auto">
              <a:xfrm>
                <a:off x="5961810" y="435688"/>
                <a:ext cx="117872" cy="2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2" name="Rectangle 75"/>
              <p:cNvSpPr>
                <a:spLocks noChangeArrowheads="1"/>
              </p:cNvSpPr>
              <p:nvPr>
                <p:custDataLst>
                  <p:tags r:id="rId97"/>
                </p:custDataLst>
              </p:nvPr>
            </p:nvSpPr>
            <p:spPr bwMode="auto">
              <a:xfrm>
                <a:off x="5961810" y="451166"/>
                <a:ext cx="117872" cy="2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3" name="Rectangle 76"/>
              <p:cNvSpPr>
                <a:spLocks noChangeArrowheads="1"/>
              </p:cNvSpPr>
              <p:nvPr>
                <p:custDataLst>
                  <p:tags r:id="rId98"/>
                </p:custDataLst>
              </p:nvPr>
            </p:nvSpPr>
            <p:spPr bwMode="auto">
              <a:xfrm>
                <a:off x="5961810" y="469025"/>
                <a:ext cx="117872" cy="11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4" name="Rectangle 77"/>
              <p:cNvSpPr>
                <a:spLocks noChangeArrowheads="1"/>
              </p:cNvSpPr>
              <p:nvPr>
                <p:custDataLst>
                  <p:tags r:id="rId99"/>
                </p:custDataLst>
              </p:nvPr>
            </p:nvSpPr>
            <p:spPr bwMode="auto">
              <a:xfrm>
                <a:off x="5961810" y="485694"/>
                <a:ext cx="117872" cy="11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5" name="Rectangle 78"/>
              <p:cNvSpPr>
                <a:spLocks noChangeArrowheads="1"/>
              </p:cNvSpPr>
              <p:nvPr>
                <p:custDataLst>
                  <p:tags r:id="rId100"/>
                </p:custDataLst>
              </p:nvPr>
            </p:nvSpPr>
            <p:spPr bwMode="auto">
              <a:xfrm>
                <a:off x="5961810" y="501172"/>
                <a:ext cx="117872" cy="11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6" name="Freeform 79"/>
              <p:cNvSpPr/>
              <p:nvPr>
                <p:custDataLst>
                  <p:tags r:id="rId101"/>
                </p:custDataLst>
              </p:nvPr>
            </p:nvSpPr>
            <p:spPr bwMode="auto">
              <a:xfrm>
                <a:off x="5957046" y="388063"/>
                <a:ext cx="129779" cy="126206"/>
              </a:xfrm>
              <a:custGeom>
                <a:avLst/>
                <a:gdLst>
                  <a:gd name="T0" fmla="*/ 109 w 109"/>
                  <a:gd name="T1" fmla="*/ 106 h 106"/>
                  <a:gd name="T2" fmla="*/ 0 w 109"/>
                  <a:gd name="T3" fmla="*/ 106 h 106"/>
                  <a:gd name="T4" fmla="*/ 0 w 109"/>
                  <a:gd name="T5" fmla="*/ 0 h 106"/>
                  <a:gd name="T6" fmla="*/ 4 w 109"/>
                  <a:gd name="T7" fmla="*/ 0 h 106"/>
                  <a:gd name="T8" fmla="*/ 4 w 109"/>
                  <a:gd name="T9" fmla="*/ 104 h 106"/>
                  <a:gd name="T10" fmla="*/ 109 w 109"/>
                  <a:gd name="T11" fmla="*/ 104 h 106"/>
                  <a:gd name="T12" fmla="*/ 109 w 109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105">
                    <a:moveTo>
                      <a:pt x="109" y="106"/>
                    </a:moveTo>
                    <a:lnTo>
                      <a:pt x="0" y="106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104"/>
                    </a:lnTo>
                    <a:lnTo>
                      <a:pt x="109" y="104"/>
                    </a:lnTo>
                    <a:lnTo>
                      <a:pt x="109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7" name="Freeform 80"/>
              <p:cNvSpPr/>
              <p:nvPr>
                <p:custDataLst>
                  <p:tags r:id="rId102"/>
                </p:custDataLst>
              </p:nvPr>
            </p:nvSpPr>
            <p:spPr bwMode="auto">
              <a:xfrm>
                <a:off x="5948710" y="373775"/>
                <a:ext cx="22622" cy="20241"/>
              </a:xfrm>
              <a:custGeom>
                <a:avLst/>
                <a:gdLst>
                  <a:gd name="T0" fmla="*/ 0 w 19"/>
                  <a:gd name="T1" fmla="*/ 17 h 17"/>
                  <a:gd name="T2" fmla="*/ 9 w 19"/>
                  <a:gd name="T3" fmla="*/ 0 h 17"/>
                  <a:gd name="T4" fmla="*/ 19 w 19"/>
                  <a:gd name="T5" fmla="*/ 17 h 17"/>
                  <a:gd name="T6" fmla="*/ 0 w 19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7">
                    <a:moveTo>
                      <a:pt x="0" y="17"/>
                    </a:moveTo>
                    <a:lnTo>
                      <a:pt x="9" y="0"/>
                    </a:lnTo>
                    <a:lnTo>
                      <a:pt x="19" y="17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8" name="Freeform 81"/>
              <p:cNvSpPr/>
              <p:nvPr>
                <p:custDataLst>
                  <p:tags r:id="rId103"/>
                </p:custDataLst>
              </p:nvPr>
            </p:nvSpPr>
            <p:spPr bwMode="auto">
              <a:xfrm>
                <a:off x="6082061" y="503554"/>
                <a:ext cx="20241" cy="20241"/>
              </a:xfrm>
              <a:custGeom>
                <a:avLst/>
                <a:gdLst>
                  <a:gd name="T0" fmla="*/ 0 w 17"/>
                  <a:gd name="T1" fmla="*/ 0 h 17"/>
                  <a:gd name="T2" fmla="*/ 17 w 17"/>
                  <a:gd name="T3" fmla="*/ 7 h 17"/>
                  <a:gd name="T4" fmla="*/ 0 w 17"/>
                  <a:gd name="T5" fmla="*/ 17 h 17"/>
                  <a:gd name="T6" fmla="*/ 0 w 1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7">
                    <a:moveTo>
                      <a:pt x="0" y="0"/>
                    </a:moveTo>
                    <a:lnTo>
                      <a:pt x="17" y="7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39" name="Freeform 82"/>
              <p:cNvSpPr/>
              <p:nvPr>
                <p:custDataLst>
                  <p:tags r:id="rId104"/>
                </p:custDataLst>
              </p:nvPr>
            </p:nvSpPr>
            <p:spPr bwMode="auto">
              <a:xfrm>
                <a:off x="5980859" y="401160"/>
                <a:ext cx="90488" cy="95250"/>
              </a:xfrm>
              <a:custGeom>
                <a:avLst/>
                <a:gdLst>
                  <a:gd name="T0" fmla="*/ 49 w 76"/>
                  <a:gd name="T1" fmla="*/ 80 h 80"/>
                  <a:gd name="T2" fmla="*/ 26 w 76"/>
                  <a:gd name="T3" fmla="*/ 33 h 80"/>
                  <a:gd name="T4" fmla="*/ 1 w 76"/>
                  <a:gd name="T5" fmla="*/ 57 h 80"/>
                  <a:gd name="T6" fmla="*/ 0 w 76"/>
                  <a:gd name="T7" fmla="*/ 55 h 80"/>
                  <a:gd name="T8" fmla="*/ 26 w 76"/>
                  <a:gd name="T9" fmla="*/ 29 h 80"/>
                  <a:gd name="T10" fmla="*/ 49 w 76"/>
                  <a:gd name="T11" fmla="*/ 74 h 80"/>
                  <a:gd name="T12" fmla="*/ 74 w 76"/>
                  <a:gd name="T13" fmla="*/ 0 h 80"/>
                  <a:gd name="T14" fmla="*/ 76 w 76"/>
                  <a:gd name="T15" fmla="*/ 0 h 80"/>
                  <a:gd name="T16" fmla="*/ 49 w 76"/>
                  <a:gd name="T1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80">
                    <a:moveTo>
                      <a:pt x="49" y="80"/>
                    </a:moveTo>
                    <a:lnTo>
                      <a:pt x="26" y="33"/>
                    </a:lnTo>
                    <a:lnTo>
                      <a:pt x="1" y="57"/>
                    </a:lnTo>
                    <a:lnTo>
                      <a:pt x="0" y="55"/>
                    </a:lnTo>
                    <a:lnTo>
                      <a:pt x="26" y="29"/>
                    </a:lnTo>
                    <a:lnTo>
                      <a:pt x="49" y="74"/>
                    </a:lnTo>
                    <a:lnTo>
                      <a:pt x="74" y="0"/>
                    </a:lnTo>
                    <a:lnTo>
                      <a:pt x="76" y="0"/>
                    </a:lnTo>
                    <a:lnTo>
                      <a:pt x="4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0" name="Freeform 83"/>
              <p:cNvSpPr/>
              <p:nvPr>
                <p:custDataLst>
                  <p:tags r:id="rId105"/>
                </p:custDataLst>
              </p:nvPr>
            </p:nvSpPr>
            <p:spPr bwMode="auto">
              <a:xfrm>
                <a:off x="5980859" y="435688"/>
                <a:ext cx="90488" cy="55960"/>
              </a:xfrm>
              <a:custGeom>
                <a:avLst/>
                <a:gdLst>
                  <a:gd name="T0" fmla="*/ 1 w 76"/>
                  <a:gd name="T1" fmla="*/ 47 h 47"/>
                  <a:gd name="T2" fmla="*/ 0 w 76"/>
                  <a:gd name="T3" fmla="*/ 45 h 47"/>
                  <a:gd name="T4" fmla="*/ 26 w 76"/>
                  <a:gd name="T5" fmla="*/ 28 h 47"/>
                  <a:gd name="T6" fmla="*/ 49 w 76"/>
                  <a:gd name="T7" fmla="*/ 24 h 47"/>
                  <a:gd name="T8" fmla="*/ 74 w 76"/>
                  <a:gd name="T9" fmla="*/ 0 h 47"/>
                  <a:gd name="T10" fmla="*/ 76 w 76"/>
                  <a:gd name="T11" fmla="*/ 2 h 47"/>
                  <a:gd name="T12" fmla="*/ 49 w 76"/>
                  <a:gd name="T13" fmla="*/ 26 h 47"/>
                  <a:gd name="T14" fmla="*/ 26 w 76"/>
                  <a:gd name="T15" fmla="*/ 32 h 47"/>
                  <a:gd name="T16" fmla="*/ 1 w 76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47">
                    <a:moveTo>
                      <a:pt x="1" y="47"/>
                    </a:moveTo>
                    <a:lnTo>
                      <a:pt x="0" y="45"/>
                    </a:lnTo>
                    <a:lnTo>
                      <a:pt x="26" y="28"/>
                    </a:lnTo>
                    <a:lnTo>
                      <a:pt x="49" y="24"/>
                    </a:lnTo>
                    <a:lnTo>
                      <a:pt x="74" y="0"/>
                    </a:lnTo>
                    <a:lnTo>
                      <a:pt x="76" y="2"/>
                    </a:lnTo>
                    <a:lnTo>
                      <a:pt x="49" y="26"/>
                    </a:lnTo>
                    <a:lnTo>
                      <a:pt x="26" y="32"/>
                    </a:lnTo>
                    <a:lnTo>
                      <a:pt x="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1" name="Oval 84"/>
              <p:cNvSpPr>
                <a:spLocks noChangeArrowheads="1"/>
              </p:cNvSpPr>
              <p:nvPr>
                <p:custDataLst>
                  <p:tags r:id="rId106"/>
                </p:custDataLst>
              </p:nvPr>
            </p:nvSpPr>
            <p:spPr bwMode="auto">
              <a:xfrm>
                <a:off x="5976096" y="485694"/>
                <a:ext cx="10716" cy="107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2" name="Oval 85"/>
              <p:cNvSpPr>
                <a:spLocks noChangeArrowheads="1"/>
              </p:cNvSpPr>
              <p:nvPr>
                <p:custDataLst>
                  <p:tags r:id="rId107"/>
                </p:custDataLst>
              </p:nvPr>
            </p:nvSpPr>
            <p:spPr bwMode="auto">
              <a:xfrm>
                <a:off x="6004671" y="466644"/>
                <a:ext cx="11906" cy="95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3" name="Oval 86"/>
              <p:cNvSpPr>
                <a:spLocks noChangeArrowheads="1"/>
              </p:cNvSpPr>
              <p:nvPr>
                <p:custDataLst>
                  <p:tags r:id="rId108"/>
                </p:custDataLst>
              </p:nvPr>
            </p:nvSpPr>
            <p:spPr bwMode="auto">
              <a:xfrm>
                <a:off x="6034437" y="460692"/>
                <a:ext cx="11906" cy="107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4" name="Oval 87"/>
              <p:cNvSpPr>
                <a:spLocks noChangeArrowheads="1"/>
              </p:cNvSpPr>
              <p:nvPr>
                <p:custDataLst>
                  <p:tags r:id="rId109"/>
                </p:custDataLst>
              </p:nvPr>
            </p:nvSpPr>
            <p:spPr bwMode="auto">
              <a:xfrm>
                <a:off x="6064203" y="430926"/>
                <a:ext cx="11906" cy="107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5" name="Oval 88"/>
              <p:cNvSpPr>
                <a:spLocks noChangeArrowheads="1"/>
              </p:cNvSpPr>
              <p:nvPr>
                <p:custDataLst>
                  <p:tags r:id="rId110"/>
                </p:custDataLst>
              </p:nvPr>
            </p:nvSpPr>
            <p:spPr bwMode="auto">
              <a:xfrm>
                <a:off x="5976096" y="463073"/>
                <a:ext cx="10716" cy="107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6" name="Oval 89"/>
              <p:cNvSpPr>
                <a:spLocks noChangeArrowheads="1"/>
              </p:cNvSpPr>
              <p:nvPr>
                <p:custDataLst>
                  <p:tags r:id="rId111"/>
                </p:custDataLst>
              </p:nvPr>
            </p:nvSpPr>
            <p:spPr bwMode="auto">
              <a:xfrm>
                <a:off x="6004671" y="430926"/>
                <a:ext cx="11906" cy="107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7" name="Oval 90"/>
              <p:cNvSpPr>
                <a:spLocks noChangeArrowheads="1"/>
              </p:cNvSpPr>
              <p:nvPr>
                <p:custDataLst>
                  <p:tags r:id="rId112"/>
                </p:custDataLst>
              </p:nvPr>
            </p:nvSpPr>
            <p:spPr bwMode="auto">
              <a:xfrm>
                <a:off x="6034437" y="486885"/>
                <a:ext cx="11906" cy="1190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8" name="Oval 91"/>
              <p:cNvSpPr>
                <a:spLocks noChangeArrowheads="1"/>
              </p:cNvSpPr>
              <p:nvPr>
                <p:custDataLst>
                  <p:tags r:id="rId113"/>
                </p:custDataLst>
              </p:nvPr>
            </p:nvSpPr>
            <p:spPr bwMode="auto">
              <a:xfrm>
                <a:off x="6064203" y="396398"/>
                <a:ext cx="11906" cy="1190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49" name="Freeform 276"/>
              <p:cNvSpPr/>
              <p:nvPr>
                <p:custDataLst>
                  <p:tags r:id="rId114"/>
                </p:custDataLst>
              </p:nvPr>
            </p:nvSpPr>
            <p:spPr bwMode="auto">
              <a:xfrm>
                <a:off x="6057058" y="117791"/>
                <a:ext cx="372666" cy="458391"/>
              </a:xfrm>
              <a:custGeom>
                <a:avLst/>
                <a:gdLst>
                  <a:gd name="T0" fmla="*/ 0 w 313"/>
                  <a:gd name="T1" fmla="*/ 33 h 385"/>
                  <a:gd name="T2" fmla="*/ 17 w 313"/>
                  <a:gd name="T3" fmla="*/ 33 h 385"/>
                  <a:gd name="T4" fmla="*/ 17 w 313"/>
                  <a:gd name="T5" fmla="*/ 17 h 385"/>
                  <a:gd name="T6" fmla="*/ 296 w 313"/>
                  <a:gd name="T7" fmla="*/ 17 h 385"/>
                  <a:gd name="T8" fmla="*/ 296 w 313"/>
                  <a:gd name="T9" fmla="*/ 368 h 385"/>
                  <a:gd name="T10" fmla="*/ 273 w 313"/>
                  <a:gd name="T11" fmla="*/ 368 h 385"/>
                  <a:gd name="T12" fmla="*/ 273 w 313"/>
                  <a:gd name="T13" fmla="*/ 385 h 385"/>
                  <a:gd name="T14" fmla="*/ 303 w 313"/>
                  <a:gd name="T15" fmla="*/ 385 h 385"/>
                  <a:gd name="T16" fmla="*/ 313 w 313"/>
                  <a:gd name="T17" fmla="*/ 385 h 385"/>
                  <a:gd name="T18" fmla="*/ 313 w 313"/>
                  <a:gd name="T19" fmla="*/ 377 h 385"/>
                  <a:gd name="T20" fmla="*/ 313 w 313"/>
                  <a:gd name="T21" fmla="*/ 10 h 385"/>
                  <a:gd name="T22" fmla="*/ 313 w 313"/>
                  <a:gd name="T23" fmla="*/ 0 h 385"/>
                  <a:gd name="T24" fmla="*/ 303 w 313"/>
                  <a:gd name="T25" fmla="*/ 0 h 385"/>
                  <a:gd name="T26" fmla="*/ 8 w 313"/>
                  <a:gd name="T27" fmla="*/ 0 h 385"/>
                  <a:gd name="T28" fmla="*/ 0 w 313"/>
                  <a:gd name="T29" fmla="*/ 0 h 385"/>
                  <a:gd name="T30" fmla="*/ 0 w 313"/>
                  <a:gd name="T31" fmla="*/ 10 h 385"/>
                  <a:gd name="T32" fmla="*/ 0 w 313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7"/>
                    </a:lnTo>
                    <a:lnTo>
                      <a:pt x="296" y="17"/>
                    </a:lnTo>
                    <a:lnTo>
                      <a:pt x="296" y="368"/>
                    </a:lnTo>
                    <a:lnTo>
                      <a:pt x="273" y="368"/>
                    </a:lnTo>
                    <a:lnTo>
                      <a:pt x="273" y="385"/>
                    </a:lnTo>
                    <a:lnTo>
                      <a:pt x="303" y="385"/>
                    </a:lnTo>
                    <a:lnTo>
                      <a:pt x="313" y="385"/>
                    </a:lnTo>
                    <a:lnTo>
                      <a:pt x="313" y="377"/>
                    </a:lnTo>
                    <a:lnTo>
                      <a:pt x="313" y="10"/>
                    </a:lnTo>
                    <a:lnTo>
                      <a:pt x="313" y="0"/>
                    </a:lnTo>
                    <a:lnTo>
                      <a:pt x="30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0" name="Rectangle 300"/>
              <p:cNvSpPr>
                <a:spLocks noChangeArrowheads="1"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5948711" y="546415"/>
                <a:ext cx="245269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1" name="Rectangle 301"/>
              <p:cNvSpPr>
                <a:spLocks noChangeArrowheads="1"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5948711" y="671431"/>
                <a:ext cx="102394" cy="226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2" name="Freeform 302"/>
              <p:cNvSpPr/>
              <p:nvPr>
                <p:custDataLst>
                  <p:tags r:id="rId117"/>
                </p:custDataLst>
              </p:nvPr>
            </p:nvSpPr>
            <p:spPr bwMode="auto">
              <a:xfrm>
                <a:off x="5946330" y="235663"/>
                <a:ext cx="370285" cy="458391"/>
              </a:xfrm>
              <a:custGeom>
                <a:avLst/>
                <a:gdLst>
                  <a:gd name="T0" fmla="*/ 303 w 311"/>
                  <a:gd name="T1" fmla="*/ 0 h 385"/>
                  <a:gd name="T2" fmla="*/ 8 w 311"/>
                  <a:gd name="T3" fmla="*/ 0 h 385"/>
                  <a:gd name="T4" fmla="*/ 0 w 311"/>
                  <a:gd name="T5" fmla="*/ 0 h 385"/>
                  <a:gd name="T6" fmla="*/ 0 w 311"/>
                  <a:gd name="T7" fmla="*/ 8 h 385"/>
                  <a:gd name="T8" fmla="*/ 0 w 311"/>
                  <a:gd name="T9" fmla="*/ 31 h 385"/>
                  <a:gd name="T10" fmla="*/ 17 w 311"/>
                  <a:gd name="T11" fmla="*/ 31 h 385"/>
                  <a:gd name="T12" fmla="*/ 17 w 311"/>
                  <a:gd name="T13" fmla="*/ 17 h 385"/>
                  <a:gd name="T14" fmla="*/ 293 w 311"/>
                  <a:gd name="T15" fmla="*/ 17 h 385"/>
                  <a:gd name="T16" fmla="*/ 293 w 311"/>
                  <a:gd name="T17" fmla="*/ 368 h 385"/>
                  <a:gd name="T18" fmla="*/ 272 w 311"/>
                  <a:gd name="T19" fmla="*/ 368 h 385"/>
                  <a:gd name="T20" fmla="*/ 272 w 311"/>
                  <a:gd name="T21" fmla="*/ 385 h 385"/>
                  <a:gd name="T22" fmla="*/ 303 w 311"/>
                  <a:gd name="T23" fmla="*/ 385 h 385"/>
                  <a:gd name="T24" fmla="*/ 311 w 311"/>
                  <a:gd name="T25" fmla="*/ 385 h 385"/>
                  <a:gd name="T26" fmla="*/ 311 w 311"/>
                  <a:gd name="T27" fmla="*/ 375 h 385"/>
                  <a:gd name="T28" fmla="*/ 311 w 311"/>
                  <a:gd name="T29" fmla="*/ 8 h 385"/>
                  <a:gd name="T30" fmla="*/ 311 w 311"/>
                  <a:gd name="T31" fmla="*/ 0 h 385"/>
                  <a:gd name="T32" fmla="*/ 303 w 311"/>
                  <a:gd name="T33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1" h="385">
                    <a:moveTo>
                      <a:pt x="303" y="0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17" y="31"/>
                    </a:lnTo>
                    <a:lnTo>
                      <a:pt x="17" y="17"/>
                    </a:lnTo>
                    <a:lnTo>
                      <a:pt x="293" y="17"/>
                    </a:lnTo>
                    <a:lnTo>
                      <a:pt x="293" y="368"/>
                    </a:lnTo>
                    <a:lnTo>
                      <a:pt x="272" y="368"/>
                    </a:lnTo>
                    <a:lnTo>
                      <a:pt x="272" y="385"/>
                    </a:lnTo>
                    <a:lnTo>
                      <a:pt x="303" y="385"/>
                    </a:lnTo>
                    <a:lnTo>
                      <a:pt x="311" y="385"/>
                    </a:lnTo>
                    <a:lnTo>
                      <a:pt x="311" y="375"/>
                    </a:lnTo>
                    <a:lnTo>
                      <a:pt x="311" y="8"/>
                    </a:lnTo>
                    <a:lnTo>
                      <a:pt x="311" y="0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3" name="Rectangle 303"/>
              <p:cNvSpPr>
                <a:spLocks noChangeArrowheads="1"/>
              </p:cNvSpPr>
              <p:nvPr>
                <p:custDataLst>
                  <p:tags r:id="rId118"/>
                </p:custDataLst>
              </p:nvPr>
            </p:nvSpPr>
            <p:spPr bwMode="auto">
              <a:xfrm>
                <a:off x="5948711" y="603566"/>
                <a:ext cx="102394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4" name="Freeform 304"/>
              <p:cNvSpPr>
                <a:spLocks noEditPoints="1"/>
              </p:cNvSpPr>
              <p:nvPr>
                <p:custDataLst>
                  <p:tags r:id="rId119"/>
                </p:custDataLst>
              </p:nvPr>
            </p:nvSpPr>
            <p:spPr bwMode="auto">
              <a:xfrm>
                <a:off x="5878464" y="301147"/>
                <a:ext cx="381000" cy="483394"/>
              </a:xfrm>
              <a:custGeom>
                <a:avLst/>
                <a:gdLst>
                  <a:gd name="T0" fmla="*/ 0 w 320"/>
                  <a:gd name="T1" fmla="*/ 406 h 406"/>
                  <a:gd name="T2" fmla="*/ 265 w 320"/>
                  <a:gd name="T3" fmla="*/ 406 h 406"/>
                  <a:gd name="T4" fmla="*/ 320 w 320"/>
                  <a:gd name="T5" fmla="*/ 288 h 406"/>
                  <a:gd name="T6" fmla="*/ 320 w 320"/>
                  <a:gd name="T7" fmla="*/ 0 h 406"/>
                  <a:gd name="T8" fmla="*/ 0 w 320"/>
                  <a:gd name="T9" fmla="*/ 0 h 406"/>
                  <a:gd name="T10" fmla="*/ 0 w 320"/>
                  <a:gd name="T11" fmla="*/ 406 h 406"/>
                  <a:gd name="T12" fmla="*/ 249 w 320"/>
                  <a:gd name="T13" fmla="*/ 377 h 406"/>
                  <a:gd name="T14" fmla="*/ 227 w 320"/>
                  <a:gd name="T15" fmla="*/ 330 h 406"/>
                  <a:gd name="T16" fmla="*/ 288 w 320"/>
                  <a:gd name="T17" fmla="*/ 294 h 406"/>
                  <a:gd name="T18" fmla="*/ 249 w 320"/>
                  <a:gd name="T19" fmla="*/ 377 h 406"/>
                  <a:gd name="T20" fmla="*/ 26 w 320"/>
                  <a:gd name="T21" fmla="*/ 25 h 406"/>
                  <a:gd name="T22" fmla="*/ 293 w 320"/>
                  <a:gd name="T23" fmla="*/ 25 h 406"/>
                  <a:gd name="T24" fmla="*/ 293 w 320"/>
                  <a:gd name="T25" fmla="*/ 265 h 406"/>
                  <a:gd name="T26" fmla="*/ 198 w 320"/>
                  <a:gd name="T27" fmla="*/ 322 h 406"/>
                  <a:gd name="T28" fmla="*/ 227 w 320"/>
                  <a:gd name="T29" fmla="*/ 381 h 406"/>
                  <a:gd name="T30" fmla="*/ 26 w 320"/>
                  <a:gd name="T31" fmla="*/ 381 h 406"/>
                  <a:gd name="T32" fmla="*/ 26 w 320"/>
                  <a:gd name="T33" fmla="*/ 25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0" h="406">
                    <a:moveTo>
                      <a:pt x="0" y="406"/>
                    </a:moveTo>
                    <a:lnTo>
                      <a:pt x="265" y="406"/>
                    </a:lnTo>
                    <a:lnTo>
                      <a:pt x="320" y="288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406"/>
                    </a:lnTo>
                    <a:close/>
                    <a:moveTo>
                      <a:pt x="249" y="377"/>
                    </a:moveTo>
                    <a:lnTo>
                      <a:pt x="227" y="330"/>
                    </a:lnTo>
                    <a:lnTo>
                      <a:pt x="288" y="294"/>
                    </a:lnTo>
                    <a:lnTo>
                      <a:pt x="249" y="377"/>
                    </a:lnTo>
                    <a:close/>
                    <a:moveTo>
                      <a:pt x="26" y="25"/>
                    </a:moveTo>
                    <a:lnTo>
                      <a:pt x="293" y="25"/>
                    </a:lnTo>
                    <a:lnTo>
                      <a:pt x="293" y="265"/>
                    </a:lnTo>
                    <a:lnTo>
                      <a:pt x="198" y="322"/>
                    </a:lnTo>
                    <a:lnTo>
                      <a:pt x="227" y="381"/>
                    </a:lnTo>
                    <a:lnTo>
                      <a:pt x="26" y="381"/>
                    </a:lnTo>
                    <a:lnTo>
                      <a:pt x="2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5" name="Freeform 305"/>
              <p:cNvSpPr/>
              <p:nvPr>
                <p:custDataLst>
                  <p:tags r:id="rId120"/>
                </p:custDataLst>
              </p:nvPr>
            </p:nvSpPr>
            <p:spPr bwMode="auto">
              <a:xfrm>
                <a:off x="5984429" y="190419"/>
                <a:ext cx="372666" cy="456010"/>
              </a:xfrm>
              <a:custGeom>
                <a:avLst/>
                <a:gdLst>
                  <a:gd name="T0" fmla="*/ 0 w 313"/>
                  <a:gd name="T1" fmla="*/ 31 h 383"/>
                  <a:gd name="T2" fmla="*/ 17 w 313"/>
                  <a:gd name="T3" fmla="*/ 31 h 383"/>
                  <a:gd name="T4" fmla="*/ 17 w 313"/>
                  <a:gd name="T5" fmla="*/ 17 h 383"/>
                  <a:gd name="T6" fmla="*/ 296 w 313"/>
                  <a:gd name="T7" fmla="*/ 17 h 383"/>
                  <a:gd name="T8" fmla="*/ 296 w 313"/>
                  <a:gd name="T9" fmla="*/ 366 h 383"/>
                  <a:gd name="T10" fmla="*/ 275 w 313"/>
                  <a:gd name="T11" fmla="*/ 366 h 383"/>
                  <a:gd name="T12" fmla="*/ 275 w 313"/>
                  <a:gd name="T13" fmla="*/ 383 h 383"/>
                  <a:gd name="T14" fmla="*/ 305 w 313"/>
                  <a:gd name="T15" fmla="*/ 383 h 383"/>
                  <a:gd name="T16" fmla="*/ 313 w 313"/>
                  <a:gd name="T17" fmla="*/ 383 h 383"/>
                  <a:gd name="T18" fmla="*/ 313 w 313"/>
                  <a:gd name="T19" fmla="*/ 375 h 383"/>
                  <a:gd name="T20" fmla="*/ 313 w 313"/>
                  <a:gd name="T21" fmla="*/ 8 h 383"/>
                  <a:gd name="T22" fmla="*/ 313 w 313"/>
                  <a:gd name="T23" fmla="*/ 0 h 383"/>
                  <a:gd name="T24" fmla="*/ 305 w 313"/>
                  <a:gd name="T25" fmla="*/ 0 h 383"/>
                  <a:gd name="T26" fmla="*/ 10 w 313"/>
                  <a:gd name="T27" fmla="*/ 0 h 383"/>
                  <a:gd name="T28" fmla="*/ 0 w 313"/>
                  <a:gd name="T29" fmla="*/ 0 h 383"/>
                  <a:gd name="T30" fmla="*/ 0 w 313"/>
                  <a:gd name="T31" fmla="*/ 8 h 383"/>
                  <a:gd name="T32" fmla="*/ 0 w 313"/>
                  <a:gd name="T33" fmla="*/ 31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3">
                    <a:moveTo>
                      <a:pt x="0" y="31"/>
                    </a:moveTo>
                    <a:lnTo>
                      <a:pt x="17" y="31"/>
                    </a:lnTo>
                    <a:lnTo>
                      <a:pt x="17" y="17"/>
                    </a:lnTo>
                    <a:lnTo>
                      <a:pt x="296" y="17"/>
                    </a:lnTo>
                    <a:lnTo>
                      <a:pt x="296" y="366"/>
                    </a:lnTo>
                    <a:lnTo>
                      <a:pt x="275" y="366"/>
                    </a:lnTo>
                    <a:lnTo>
                      <a:pt x="275" y="383"/>
                    </a:lnTo>
                    <a:lnTo>
                      <a:pt x="305" y="383"/>
                    </a:lnTo>
                    <a:lnTo>
                      <a:pt x="313" y="383"/>
                    </a:lnTo>
                    <a:lnTo>
                      <a:pt x="313" y="375"/>
                    </a:lnTo>
                    <a:lnTo>
                      <a:pt x="313" y="8"/>
                    </a:lnTo>
                    <a:lnTo>
                      <a:pt x="313" y="0"/>
                    </a:lnTo>
                    <a:lnTo>
                      <a:pt x="30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6" name="Freeform 306"/>
              <p:cNvSpPr/>
              <p:nvPr>
                <p:custDataLst>
                  <p:tags r:id="rId121"/>
                </p:custDataLst>
              </p:nvPr>
            </p:nvSpPr>
            <p:spPr bwMode="auto">
              <a:xfrm>
                <a:off x="6028483" y="147557"/>
                <a:ext cx="371475" cy="456010"/>
              </a:xfrm>
              <a:custGeom>
                <a:avLst/>
                <a:gdLst>
                  <a:gd name="T0" fmla="*/ 0 w 312"/>
                  <a:gd name="T1" fmla="*/ 30 h 383"/>
                  <a:gd name="T2" fmla="*/ 17 w 312"/>
                  <a:gd name="T3" fmla="*/ 30 h 383"/>
                  <a:gd name="T4" fmla="*/ 17 w 312"/>
                  <a:gd name="T5" fmla="*/ 17 h 383"/>
                  <a:gd name="T6" fmla="*/ 295 w 312"/>
                  <a:gd name="T7" fmla="*/ 17 h 383"/>
                  <a:gd name="T8" fmla="*/ 295 w 312"/>
                  <a:gd name="T9" fmla="*/ 365 h 383"/>
                  <a:gd name="T10" fmla="*/ 274 w 312"/>
                  <a:gd name="T11" fmla="*/ 365 h 383"/>
                  <a:gd name="T12" fmla="*/ 274 w 312"/>
                  <a:gd name="T13" fmla="*/ 383 h 383"/>
                  <a:gd name="T14" fmla="*/ 305 w 312"/>
                  <a:gd name="T15" fmla="*/ 383 h 383"/>
                  <a:gd name="T16" fmla="*/ 312 w 312"/>
                  <a:gd name="T17" fmla="*/ 383 h 383"/>
                  <a:gd name="T18" fmla="*/ 312 w 312"/>
                  <a:gd name="T19" fmla="*/ 375 h 383"/>
                  <a:gd name="T20" fmla="*/ 312 w 312"/>
                  <a:gd name="T21" fmla="*/ 8 h 383"/>
                  <a:gd name="T22" fmla="*/ 312 w 312"/>
                  <a:gd name="T23" fmla="*/ 0 h 383"/>
                  <a:gd name="T24" fmla="*/ 305 w 312"/>
                  <a:gd name="T25" fmla="*/ 0 h 383"/>
                  <a:gd name="T26" fmla="*/ 9 w 312"/>
                  <a:gd name="T27" fmla="*/ 0 h 383"/>
                  <a:gd name="T28" fmla="*/ 0 w 312"/>
                  <a:gd name="T29" fmla="*/ 0 h 383"/>
                  <a:gd name="T30" fmla="*/ 0 w 312"/>
                  <a:gd name="T31" fmla="*/ 8 h 383"/>
                  <a:gd name="T32" fmla="*/ 0 w 312"/>
                  <a:gd name="T33" fmla="*/ 3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3">
                    <a:moveTo>
                      <a:pt x="0" y="30"/>
                    </a:moveTo>
                    <a:lnTo>
                      <a:pt x="17" y="30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5"/>
                    </a:lnTo>
                    <a:lnTo>
                      <a:pt x="274" y="365"/>
                    </a:lnTo>
                    <a:lnTo>
                      <a:pt x="274" y="383"/>
                    </a:lnTo>
                    <a:lnTo>
                      <a:pt x="305" y="383"/>
                    </a:lnTo>
                    <a:lnTo>
                      <a:pt x="312" y="383"/>
                    </a:lnTo>
                    <a:lnTo>
                      <a:pt x="312" y="375"/>
                    </a:lnTo>
                    <a:lnTo>
                      <a:pt x="312" y="8"/>
                    </a:lnTo>
                    <a:lnTo>
                      <a:pt x="312" y="0"/>
                    </a:lnTo>
                    <a:lnTo>
                      <a:pt x="305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7" name="Freeform 307"/>
              <p:cNvSpPr/>
              <p:nvPr>
                <p:custDataLst>
                  <p:tags r:id="rId122"/>
                </p:custDataLst>
              </p:nvPr>
            </p:nvSpPr>
            <p:spPr bwMode="auto">
              <a:xfrm>
                <a:off x="6164214" y="480932"/>
                <a:ext cx="9525" cy="10716"/>
              </a:xfrm>
              <a:custGeom>
                <a:avLst/>
                <a:gdLst>
                  <a:gd name="T0" fmla="*/ 2 w 4"/>
                  <a:gd name="T1" fmla="*/ 0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4 h 5"/>
                  <a:gd name="T8" fmla="*/ 1 w 4"/>
                  <a:gd name="T9" fmla="*/ 5 h 5"/>
                  <a:gd name="T10" fmla="*/ 3 w 4"/>
                  <a:gd name="T11" fmla="*/ 4 h 5"/>
                  <a:gd name="T12" fmla="*/ 3 w 4"/>
                  <a:gd name="T13" fmla="*/ 1 h 5"/>
                  <a:gd name="T14" fmla="*/ 2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2" y="5"/>
                      <a:pt x="3" y="4"/>
                    </a:cubicBezTo>
                    <a:cubicBezTo>
                      <a:pt x="4" y="4"/>
                      <a:pt x="4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8" name="Freeform 308"/>
              <p:cNvSpPr/>
              <p:nvPr>
                <p:custDataLst>
                  <p:tags r:id="rId123"/>
                </p:custDataLst>
              </p:nvPr>
            </p:nvSpPr>
            <p:spPr bwMode="auto">
              <a:xfrm>
                <a:off x="6148736" y="430925"/>
                <a:ext cx="28575" cy="7144"/>
              </a:xfrm>
              <a:custGeom>
                <a:avLst/>
                <a:gdLst>
                  <a:gd name="T0" fmla="*/ 1 w 13"/>
                  <a:gd name="T1" fmla="*/ 0 h 3"/>
                  <a:gd name="T2" fmla="*/ 0 w 13"/>
                  <a:gd name="T3" fmla="*/ 2 h 3"/>
                  <a:gd name="T4" fmla="*/ 1 w 13"/>
                  <a:gd name="T5" fmla="*/ 3 h 3"/>
                  <a:gd name="T6" fmla="*/ 12 w 13"/>
                  <a:gd name="T7" fmla="*/ 3 h 3"/>
                  <a:gd name="T8" fmla="*/ 13 w 13"/>
                  <a:gd name="T9" fmla="*/ 2 h 3"/>
                  <a:gd name="T10" fmla="*/ 12 w 13"/>
                  <a:gd name="T11" fmla="*/ 0 h 3"/>
                  <a:gd name="T12" fmla="*/ 1 w 1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3" y="2"/>
                      <a:pt x="13" y="2"/>
                    </a:cubicBezTo>
                    <a:cubicBezTo>
                      <a:pt x="13" y="1"/>
                      <a:pt x="12" y="0"/>
                      <a:pt x="1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59" name="Freeform 309"/>
              <p:cNvSpPr/>
              <p:nvPr>
                <p:custDataLst>
                  <p:tags r:id="rId124"/>
                </p:custDataLst>
              </p:nvPr>
            </p:nvSpPr>
            <p:spPr bwMode="auto">
              <a:xfrm>
                <a:off x="6136830" y="408303"/>
                <a:ext cx="54769" cy="20241"/>
              </a:xfrm>
              <a:custGeom>
                <a:avLst/>
                <a:gdLst>
                  <a:gd name="T0" fmla="*/ 6 w 24"/>
                  <a:gd name="T1" fmla="*/ 9 h 9"/>
                  <a:gd name="T2" fmla="*/ 11 w 24"/>
                  <a:gd name="T3" fmla="*/ 9 h 9"/>
                  <a:gd name="T4" fmla="*/ 12 w 24"/>
                  <a:gd name="T5" fmla="*/ 9 h 9"/>
                  <a:gd name="T6" fmla="*/ 17 w 24"/>
                  <a:gd name="T7" fmla="*/ 9 h 9"/>
                  <a:gd name="T8" fmla="*/ 20 w 24"/>
                  <a:gd name="T9" fmla="*/ 2 h 9"/>
                  <a:gd name="T10" fmla="*/ 17 w 24"/>
                  <a:gd name="T11" fmla="*/ 1 h 9"/>
                  <a:gd name="T12" fmla="*/ 14 w 24"/>
                  <a:gd name="T13" fmla="*/ 6 h 9"/>
                  <a:gd name="T14" fmla="*/ 15 w 24"/>
                  <a:gd name="T15" fmla="*/ 1 h 9"/>
                  <a:gd name="T16" fmla="*/ 11 w 24"/>
                  <a:gd name="T17" fmla="*/ 0 h 9"/>
                  <a:gd name="T18" fmla="*/ 8 w 24"/>
                  <a:gd name="T19" fmla="*/ 1 h 9"/>
                  <a:gd name="T20" fmla="*/ 9 w 24"/>
                  <a:gd name="T21" fmla="*/ 6 h 9"/>
                  <a:gd name="T22" fmla="*/ 6 w 24"/>
                  <a:gd name="T23" fmla="*/ 1 h 9"/>
                  <a:gd name="T24" fmla="*/ 3 w 24"/>
                  <a:gd name="T25" fmla="*/ 2 h 9"/>
                  <a:gd name="T26" fmla="*/ 6 w 24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9">
                    <a:moveTo>
                      <a:pt x="6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9" y="3"/>
                      <a:pt x="24" y="4"/>
                      <a:pt x="20" y="2"/>
                    </a:cubicBezTo>
                    <a:cubicBezTo>
                      <a:pt x="20" y="2"/>
                      <a:pt x="17" y="1"/>
                      <a:pt x="17" y="1"/>
                    </a:cubicBezTo>
                    <a:cubicBezTo>
                      <a:pt x="16" y="2"/>
                      <a:pt x="15" y="5"/>
                      <a:pt x="14" y="6"/>
                    </a:cubicBezTo>
                    <a:cubicBezTo>
                      <a:pt x="14" y="5"/>
                      <a:pt x="16" y="2"/>
                      <a:pt x="15" y="1"/>
                    </a:cubicBezTo>
                    <a:cubicBezTo>
                      <a:pt x="15" y="0"/>
                      <a:pt x="12" y="0"/>
                      <a:pt x="11" y="0"/>
                    </a:cubicBezTo>
                    <a:cubicBezTo>
                      <a:pt x="11" y="0"/>
                      <a:pt x="8" y="0"/>
                      <a:pt x="8" y="1"/>
                    </a:cubicBezTo>
                    <a:cubicBezTo>
                      <a:pt x="7" y="2"/>
                      <a:pt x="9" y="5"/>
                      <a:pt x="9" y="6"/>
                    </a:cubicBezTo>
                    <a:cubicBezTo>
                      <a:pt x="8" y="5"/>
                      <a:pt x="7" y="2"/>
                      <a:pt x="6" y="1"/>
                    </a:cubicBezTo>
                    <a:cubicBezTo>
                      <a:pt x="5" y="1"/>
                      <a:pt x="3" y="1"/>
                      <a:pt x="3" y="2"/>
                    </a:cubicBezTo>
                    <a:cubicBezTo>
                      <a:pt x="0" y="5"/>
                      <a:pt x="4" y="3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0" name="Freeform 310"/>
              <p:cNvSpPr/>
              <p:nvPr>
                <p:custDataLst>
                  <p:tags r:id="rId125"/>
                </p:custDataLst>
              </p:nvPr>
            </p:nvSpPr>
            <p:spPr bwMode="auto">
              <a:xfrm>
                <a:off x="6152308" y="458309"/>
                <a:ext cx="7144" cy="10716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1 h 5"/>
                  <a:gd name="T4" fmla="*/ 0 w 3"/>
                  <a:gd name="T5" fmla="*/ 4 h 5"/>
                  <a:gd name="T6" fmla="*/ 2 w 3"/>
                  <a:gd name="T7" fmla="*/ 5 h 5"/>
                  <a:gd name="T8" fmla="*/ 2 w 3"/>
                  <a:gd name="T9" fmla="*/ 5 h 5"/>
                  <a:gd name="T10" fmla="*/ 3 w 3"/>
                  <a:gd name="T11" fmla="*/ 5 h 5"/>
                  <a:gd name="T12" fmla="*/ 3 w 3"/>
                  <a:gd name="T13" fmla="*/ 0 h 5"/>
                  <a:gd name="T14" fmla="*/ 2 w 3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61" name="Freeform 311"/>
              <p:cNvSpPr>
                <a:spLocks noEditPoints="1"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6121352" y="440450"/>
                <a:ext cx="80962" cy="71438"/>
              </a:xfrm>
              <a:custGeom>
                <a:avLst/>
                <a:gdLst>
                  <a:gd name="T0" fmla="*/ 25 w 36"/>
                  <a:gd name="T1" fmla="*/ 0 h 32"/>
                  <a:gd name="T2" fmla="*/ 19 w 36"/>
                  <a:gd name="T3" fmla="*/ 0 h 32"/>
                  <a:gd name="T4" fmla="*/ 18 w 36"/>
                  <a:gd name="T5" fmla="*/ 0 h 32"/>
                  <a:gd name="T6" fmla="*/ 12 w 36"/>
                  <a:gd name="T7" fmla="*/ 0 h 32"/>
                  <a:gd name="T8" fmla="*/ 1 w 36"/>
                  <a:gd name="T9" fmla="*/ 20 h 32"/>
                  <a:gd name="T10" fmla="*/ 18 w 36"/>
                  <a:gd name="T11" fmla="*/ 32 h 32"/>
                  <a:gd name="T12" fmla="*/ 18 w 36"/>
                  <a:gd name="T13" fmla="*/ 32 h 32"/>
                  <a:gd name="T14" fmla="*/ 18 w 36"/>
                  <a:gd name="T15" fmla="*/ 32 h 32"/>
                  <a:gd name="T16" fmla="*/ 36 w 36"/>
                  <a:gd name="T17" fmla="*/ 20 h 32"/>
                  <a:gd name="T18" fmla="*/ 25 w 36"/>
                  <a:gd name="T19" fmla="*/ 0 h 32"/>
                  <a:gd name="T20" fmla="*/ 24 w 36"/>
                  <a:gd name="T21" fmla="*/ 24 h 32"/>
                  <a:gd name="T22" fmla="*/ 20 w 36"/>
                  <a:gd name="T23" fmla="*/ 25 h 32"/>
                  <a:gd name="T24" fmla="*/ 19 w 36"/>
                  <a:gd name="T25" fmla="*/ 26 h 32"/>
                  <a:gd name="T26" fmla="*/ 19 w 36"/>
                  <a:gd name="T27" fmla="*/ 26 h 32"/>
                  <a:gd name="T28" fmla="*/ 19 w 36"/>
                  <a:gd name="T29" fmla="*/ 27 h 32"/>
                  <a:gd name="T30" fmla="*/ 17 w 36"/>
                  <a:gd name="T31" fmla="*/ 27 h 32"/>
                  <a:gd name="T32" fmla="*/ 17 w 36"/>
                  <a:gd name="T33" fmla="*/ 26 h 32"/>
                  <a:gd name="T34" fmla="*/ 17 w 36"/>
                  <a:gd name="T35" fmla="*/ 26 h 32"/>
                  <a:gd name="T36" fmla="*/ 16 w 36"/>
                  <a:gd name="T37" fmla="*/ 25 h 32"/>
                  <a:gd name="T38" fmla="*/ 12 w 36"/>
                  <a:gd name="T39" fmla="*/ 22 h 32"/>
                  <a:gd name="T40" fmla="*/ 14 w 36"/>
                  <a:gd name="T41" fmla="*/ 21 h 32"/>
                  <a:gd name="T42" fmla="*/ 14 w 36"/>
                  <a:gd name="T43" fmla="*/ 21 h 32"/>
                  <a:gd name="T44" fmla="*/ 14 w 36"/>
                  <a:gd name="T45" fmla="*/ 21 h 32"/>
                  <a:gd name="T46" fmla="*/ 14 w 36"/>
                  <a:gd name="T47" fmla="*/ 21 h 32"/>
                  <a:gd name="T48" fmla="*/ 16 w 36"/>
                  <a:gd name="T49" fmla="*/ 22 h 32"/>
                  <a:gd name="T50" fmla="*/ 16 w 36"/>
                  <a:gd name="T51" fmla="*/ 22 h 32"/>
                  <a:gd name="T52" fmla="*/ 17 w 36"/>
                  <a:gd name="T53" fmla="*/ 22 h 32"/>
                  <a:gd name="T54" fmla="*/ 17 w 36"/>
                  <a:gd name="T55" fmla="*/ 17 h 32"/>
                  <a:gd name="T56" fmla="*/ 16 w 36"/>
                  <a:gd name="T57" fmla="*/ 16 h 32"/>
                  <a:gd name="T58" fmla="*/ 14 w 36"/>
                  <a:gd name="T59" fmla="*/ 15 h 32"/>
                  <a:gd name="T60" fmla="*/ 12 w 36"/>
                  <a:gd name="T61" fmla="*/ 13 h 32"/>
                  <a:gd name="T62" fmla="*/ 13 w 36"/>
                  <a:gd name="T63" fmla="*/ 7 h 32"/>
                  <a:gd name="T64" fmla="*/ 16 w 36"/>
                  <a:gd name="T65" fmla="*/ 6 h 32"/>
                  <a:gd name="T66" fmla="*/ 17 w 36"/>
                  <a:gd name="T67" fmla="*/ 5 h 32"/>
                  <a:gd name="T68" fmla="*/ 17 w 36"/>
                  <a:gd name="T69" fmla="*/ 4 h 32"/>
                  <a:gd name="T70" fmla="*/ 17 w 36"/>
                  <a:gd name="T71" fmla="*/ 4 h 32"/>
                  <a:gd name="T72" fmla="*/ 19 w 36"/>
                  <a:gd name="T73" fmla="*/ 4 h 32"/>
                  <a:gd name="T74" fmla="*/ 19 w 36"/>
                  <a:gd name="T75" fmla="*/ 4 h 32"/>
                  <a:gd name="T76" fmla="*/ 19 w 36"/>
                  <a:gd name="T77" fmla="*/ 5 h 32"/>
                  <a:gd name="T78" fmla="*/ 20 w 36"/>
                  <a:gd name="T79" fmla="*/ 6 h 32"/>
                  <a:gd name="T80" fmla="*/ 21 w 36"/>
                  <a:gd name="T81" fmla="*/ 6 h 32"/>
                  <a:gd name="T82" fmla="*/ 25 w 36"/>
                  <a:gd name="T83" fmla="*/ 8 h 32"/>
                  <a:gd name="T84" fmla="*/ 22 w 36"/>
                  <a:gd name="T85" fmla="*/ 10 h 32"/>
                  <a:gd name="T86" fmla="*/ 22 w 36"/>
                  <a:gd name="T87" fmla="*/ 10 h 32"/>
                  <a:gd name="T88" fmla="*/ 22 w 36"/>
                  <a:gd name="T89" fmla="*/ 10 h 32"/>
                  <a:gd name="T90" fmla="*/ 22 w 36"/>
                  <a:gd name="T91" fmla="*/ 9 h 32"/>
                  <a:gd name="T92" fmla="*/ 20 w 36"/>
                  <a:gd name="T93" fmla="*/ 8 h 32"/>
                  <a:gd name="T94" fmla="*/ 20 w 36"/>
                  <a:gd name="T95" fmla="*/ 8 h 32"/>
                  <a:gd name="T96" fmla="*/ 19 w 36"/>
                  <a:gd name="T97" fmla="*/ 8 h 32"/>
                  <a:gd name="T98" fmla="*/ 19 w 36"/>
                  <a:gd name="T99" fmla="*/ 14 h 32"/>
                  <a:gd name="T100" fmla="*/ 20 w 36"/>
                  <a:gd name="T101" fmla="*/ 15 h 32"/>
                  <a:gd name="T102" fmla="*/ 25 w 36"/>
                  <a:gd name="T103" fmla="*/ 19 h 32"/>
                  <a:gd name="T104" fmla="*/ 24 w 36"/>
                  <a:gd name="T105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" h="32">
                    <a:moveTo>
                      <a:pt x="25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4"/>
                      <a:pt x="0" y="9"/>
                      <a:pt x="1" y="20"/>
                    </a:cubicBezTo>
                    <a:cubicBezTo>
                      <a:pt x="1" y="30"/>
                      <a:pt x="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29" y="32"/>
                      <a:pt x="36" y="30"/>
                      <a:pt x="36" y="20"/>
                    </a:cubicBezTo>
                    <a:cubicBezTo>
                      <a:pt x="36" y="9"/>
                      <a:pt x="26" y="4"/>
                      <a:pt x="25" y="0"/>
                    </a:cubicBezTo>
                    <a:close/>
                    <a:moveTo>
                      <a:pt x="24" y="24"/>
                    </a:moveTo>
                    <a:cubicBezTo>
                      <a:pt x="23" y="25"/>
                      <a:pt x="20" y="25"/>
                      <a:pt x="20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3" y="24"/>
                      <a:pt x="12" y="22"/>
                    </a:cubicBezTo>
                    <a:cubicBezTo>
                      <a:pt x="11" y="21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2"/>
                      <a:pt x="15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4" y="15"/>
                      <a:pt x="14" y="15"/>
                    </a:cubicBezTo>
                    <a:cubicBezTo>
                      <a:pt x="13" y="14"/>
                      <a:pt x="12" y="14"/>
                      <a:pt x="12" y="13"/>
                    </a:cubicBezTo>
                    <a:cubicBezTo>
                      <a:pt x="11" y="11"/>
                      <a:pt x="12" y="9"/>
                      <a:pt x="13" y="7"/>
                    </a:cubicBezTo>
                    <a:cubicBezTo>
                      <a:pt x="14" y="6"/>
                      <a:pt x="16" y="6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1" y="6"/>
                    </a:cubicBezTo>
                    <a:cubicBezTo>
                      <a:pt x="22" y="6"/>
                      <a:pt x="24" y="7"/>
                      <a:pt x="25" y="8"/>
                    </a:cubicBezTo>
                    <a:cubicBezTo>
                      <a:pt x="25" y="9"/>
                      <a:pt x="23" y="11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1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4" y="17"/>
                      <a:pt x="25" y="19"/>
                    </a:cubicBezTo>
                    <a:cubicBezTo>
                      <a:pt x="26" y="20"/>
                      <a:pt x="25" y="22"/>
                      <a:pt x="2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</p:grpSp>
        <p:grpSp>
          <p:nvGrpSpPr>
            <p:cNvPr id="40" name="Group 39"/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>
            <a:xfrm>
              <a:off x="5271591" y="2718358"/>
              <a:ext cx="475228" cy="664200"/>
              <a:chOff x="5831737" y="1049713"/>
              <a:chExt cx="506016" cy="707231"/>
            </a:xfrm>
            <a:solidFill>
              <a:schemeClr val="bg1"/>
            </a:solidFill>
          </p:grpSpPr>
          <p:sp>
            <p:nvSpPr>
              <p:cNvPr id="118" name="Freeform 253"/>
              <p:cNvSpPr>
                <a:spLocks noEditPoints="1"/>
              </p:cNvSpPr>
              <p:nvPr>
                <p:custDataLst>
                  <p:tags r:id="rId83"/>
                </p:custDataLst>
              </p:nvPr>
            </p:nvSpPr>
            <p:spPr bwMode="auto">
              <a:xfrm>
                <a:off x="5831737" y="1177109"/>
                <a:ext cx="388144" cy="579835"/>
              </a:xfrm>
              <a:custGeom>
                <a:avLst/>
                <a:gdLst>
                  <a:gd name="T0" fmla="*/ 151 w 171"/>
                  <a:gd name="T1" fmla="*/ 0 h 256"/>
                  <a:gd name="T2" fmla="*/ 171 w 171"/>
                  <a:gd name="T3" fmla="*/ 20 h 256"/>
                  <a:gd name="T4" fmla="*/ 165 w 171"/>
                  <a:gd name="T5" fmla="*/ 210 h 256"/>
                  <a:gd name="T6" fmla="*/ 151 w 171"/>
                  <a:gd name="T7" fmla="*/ 215 h 256"/>
                  <a:gd name="T8" fmla="*/ 151 w 171"/>
                  <a:gd name="T9" fmla="*/ 229 h 256"/>
                  <a:gd name="T10" fmla="*/ 146 w 171"/>
                  <a:gd name="T11" fmla="*/ 233 h 256"/>
                  <a:gd name="T12" fmla="*/ 133 w 171"/>
                  <a:gd name="T13" fmla="*/ 239 h 256"/>
                  <a:gd name="T14" fmla="*/ 126 w 171"/>
                  <a:gd name="T15" fmla="*/ 239 h 256"/>
                  <a:gd name="T16" fmla="*/ 117 w 171"/>
                  <a:gd name="T17" fmla="*/ 215 h 256"/>
                  <a:gd name="T18" fmla="*/ 104 w 171"/>
                  <a:gd name="T19" fmla="*/ 256 h 256"/>
                  <a:gd name="T20" fmla="*/ 98 w 171"/>
                  <a:gd name="T21" fmla="*/ 234 h 256"/>
                  <a:gd name="T22" fmla="*/ 80 w 171"/>
                  <a:gd name="T23" fmla="*/ 244 h 256"/>
                  <a:gd name="T24" fmla="*/ 90 w 171"/>
                  <a:gd name="T25" fmla="*/ 215 h 256"/>
                  <a:gd name="T26" fmla="*/ 6 w 171"/>
                  <a:gd name="T27" fmla="*/ 210 h 256"/>
                  <a:gd name="T28" fmla="*/ 0 w 171"/>
                  <a:gd name="T29" fmla="*/ 195 h 256"/>
                  <a:gd name="T30" fmla="*/ 0 w 171"/>
                  <a:gd name="T31" fmla="*/ 79 h 256"/>
                  <a:gd name="T32" fmla="*/ 33 w 171"/>
                  <a:gd name="T33" fmla="*/ 3 h 256"/>
                  <a:gd name="T34" fmla="*/ 37 w 171"/>
                  <a:gd name="T35" fmla="*/ 0 h 256"/>
                  <a:gd name="T36" fmla="*/ 140 w 171"/>
                  <a:gd name="T37" fmla="*/ 152 h 256"/>
                  <a:gd name="T38" fmla="*/ 140 w 171"/>
                  <a:gd name="T39" fmla="*/ 198 h 256"/>
                  <a:gd name="T40" fmla="*/ 142 w 171"/>
                  <a:gd name="T41" fmla="*/ 206 h 256"/>
                  <a:gd name="T42" fmla="*/ 158 w 171"/>
                  <a:gd name="T43" fmla="*/ 203 h 256"/>
                  <a:gd name="T44" fmla="*/ 161 w 171"/>
                  <a:gd name="T45" fmla="*/ 195 h 256"/>
                  <a:gd name="T46" fmla="*/ 158 w 171"/>
                  <a:gd name="T47" fmla="*/ 13 h 256"/>
                  <a:gd name="T48" fmla="*/ 46 w 171"/>
                  <a:gd name="T49" fmla="*/ 10 h 256"/>
                  <a:gd name="T50" fmla="*/ 59 w 171"/>
                  <a:gd name="T51" fmla="*/ 31 h 256"/>
                  <a:gd name="T52" fmla="*/ 11 w 171"/>
                  <a:gd name="T53" fmla="*/ 87 h 256"/>
                  <a:gd name="T54" fmla="*/ 10 w 171"/>
                  <a:gd name="T55" fmla="*/ 195 h 256"/>
                  <a:gd name="T56" fmla="*/ 13 w 171"/>
                  <a:gd name="T57" fmla="*/ 203 h 256"/>
                  <a:gd name="T58" fmla="*/ 93 w 171"/>
                  <a:gd name="T59" fmla="*/ 206 h 256"/>
                  <a:gd name="T60" fmla="*/ 94 w 171"/>
                  <a:gd name="T61" fmla="*/ 198 h 256"/>
                  <a:gd name="T62" fmla="*/ 94 w 171"/>
                  <a:gd name="T63" fmla="*/ 152 h 256"/>
                  <a:gd name="T64" fmla="*/ 133 w 171"/>
                  <a:gd name="T65" fmla="*/ 204 h 256"/>
                  <a:gd name="T66" fmla="*/ 129 w 171"/>
                  <a:gd name="T67" fmla="*/ 226 h 256"/>
                  <a:gd name="T68" fmla="*/ 131 w 171"/>
                  <a:gd name="T69" fmla="*/ 220 h 256"/>
                  <a:gd name="T70" fmla="*/ 141 w 171"/>
                  <a:gd name="T71" fmla="*/ 224 h 256"/>
                  <a:gd name="T72" fmla="*/ 112 w 171"/>
                  <a:gd name="T73" fmla="*/ 207 h 256"/>
                  <a:gd name="T74" fmla="*/ 93 w 171"/>
                  <a:gd name="T75" fmla="*/ 229 h 256"/>
                  <a:gd name="T76" fmla="*/ 103 w 171"/>
                  <a:gd name="T77" fmla="*/ 223 h 256"/>
                  <a:gd name="T78" fmla="*/ 105 w 171"/>
                  <a:gd name="T79" fmla="*/ 230 h 256"/>
                  <a:gd name="T80" fmla="*/ 130 w 171"/>
                  <a:gd name="T81" fmla="*/ 162 h 256"/>
                  <a:gd name="T82" fmla="*/ 104 w 171"/>
                  <a:gd name="T83" fmla="*/ 162 h 256"/>
                  <a:gd name="T84" fmla="*/ 104 w 171"/>
                  <a:gd name="T85" fmla="*/ 188 h 256"/>
                  <a:gd name="T86" fmla="*/ 130 w 171"/>
                  <a:gd name="T87" fmla="*/ 188 h 256"/>
                  <a:gd name="T88" fmla="*/ 130 w 171"/>
                  <a:gd name="T89" fmla="*/ 162 h 256"/>
                  <a:gd name="T90" fmla="*/ 25 w 171"/>
                  <a:gd name="T91" fmla="*/ 146 h 256"/>
                  <a:gd name="T92" fmla="*/ 85 w 171"/>
                  <a:gd name="T93" fmla="*/ 136 h 256"/>
                  <a:gd name="T94" fmla="*/ 25 w 171"/>
                  <a:gd name="T95" fmla="*/ 109 h 256"/>
                  <a:gd name="T96" fmla="*/ 85 w 171"/>
                  <a:gd name="T97" fmla="*/ 119 h 256"/>
                  <a:gd name="T98" fmla="*/ 25 w 171"/>
                  <a:gd name="T99" fmla="*/ 109 h 256"/>
                  <a:gd name="T100" fmla="*/ 25 w 171"/>
                  <a:gd name="T101" fmla="*/ 97 h 256"/>
                  <a:gd name="T102" fmla="*/ 142 w 171"/>
                  <a:gd name="T103" fmla="*/ 88 h 256"/>
                  <a:gd name="T104" fmla="*/ 87 w 171"/>
                  <a:gd name="T105" fmla="*/ 55 h 256"/>
                  <a:gd name="T106" fmla="*/ 142 w 171"/>
                  <a:gd name="T107" fmla="*/ 64 h 256"/>
                  <a:gd name="T108" fmla="*/ 87 w 171"/>
                  <a:gd name="T109" fmla="*/ 55 h 256"/>
                  <a:gd name="T110" fmla="*/ 87 w 171"/>
                  <a:gd name="T111" fmla="*/ 41 h 256"/>
                  <a:gd name="T112" fmla="*/ 142 w 171"/>
                  <a:gd name="T113" fmla="*/ 31 h 256"/>
                  <a:gd name="T114" fmla="*/ 38 w 171"/>
                  <a:gd name="T115" fmla="*/ 15 h 256"/>
                  <a:gd name="T116" fmla="*/ 47 w 171"/>
                  <a:gd name="T117" fmla="*/ 3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1" h="256">
                    <a:moveTo>
                      <a:pt x="37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6" y="0"/>
                      <a:pt x="161" y="2"/>
                      <a:pt x="165" y="6"/>
                    </a:cubicBezTo>
                    <a:cubicBezTo>
                      <a:pt x="169" y="9"/>
                      <a:pt x="171" y="14"/>
                      <a:pt x="171" y="20"/>
                    </a:cubicBezTo>
                    <a:cubicBezTo>
                      <a:pt x="171" y="195"/>
                      <a:pt x="171" y="195"/>
                      <a:pt x="171" y="195"/>
                    </a:cubicBezTo>
                    <a:cubicBezTo>
                      <a:pt x="171" y="201"/>
                      <a:pt x="169" y="206"/>
                      <a:pt x="165" y="210"/>
                    </a:cubicBezTo>
                    <a:cubicBezTo>
                      <a:pt x="165" y="210"/>
                      <a:pt x="165" y="210"/>
                      <a:pt x="165" y="210"/>
                    </a:cubicBezTo>
                    <a:cubicBezTo>
                      <a:pt x="161" y="213"/>
                      <a:pt x="156" y="215"/>
                      <a:pt x="151" y="215"/>
                    </a:cubicBezTo>
                    <a:cubicBezTo>
                      <a:pt x="146" y="215"/>
                      <a:pt x="146" y="215"/>
                      <a:pt x="146" y="215"/>
                    </a:cubicBezTo>
                    <a:cubicBezTo>
                      <a:pt x="151" y="229"/>
                      <a:pt x="151" y="229"/>
                      <a:pt x="151" y="229"/>
                    </a:cubicBezTo>
                    <a:cubicBezTo>
                      <a:pt x="154" y="236"/>
                      <a:pt x="154" y="236"/>
                      <a:pt x="154" y="236"/>
                    </a:cubicBezTo>
                    <a:cubicBezTo>
                      <a:pt x="146" y="233"/>
                      <a:pt x="146" y="233"/>
                      <a:pt x="146" y="233"/>
                    </a:cubicBezTo>
                    <a:cubicBezTo>
                      <a:pt x="136" y="229"/>
                      <a:pt x="136" y="229"/>
                      <a:pt x="136" y="229"/>
                    </a:cubicBezTo>
                    <a:cubicBezTo>
                      <a:pt x="133" y="239"/>
                      <a:pt x="133" y="239"/>
                      <a:pt x="133" y="239"/>
                    </a:cubicBezTo>
                    <a:cubicBezTo>
                      <a:pt x="129" y="249"/>
                      <a:pt x="129" y="249"/>
                      <a:pt x="129" y="249"/>
                    </a:cubicBezTo>
                    <a:cubicBezTo>
                      <a:pt x="126" y="239"/>
                      <a:pt x="126" y="239"/>
                      <a:pt x="126" y="239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7" y="215"/>
                      <a:pt x="117" y="215"/>
                      <a:pt x="117" y="215"/>
                    </a:cubicBezTo>
                    <a:cubicBezTo>
                      <a:pt x="108" y="245"/>
                      <a:pt x="108" y="245"/>
                      <a:pt x="108" y="245"/>
                    </a:cubicBezTo>
                    <a:cubicBezTo>
                      <a:pt x="104" y="256"/>
                      <a:pt x="104" y="256"/>
                      <a:pt x="104" y="256"/>
                    </a:cubicBezTo>
                    <a:cubicBezTo>
                      <a:pt x="101" y="244"/>
                      <a:pt x="101" y="244"/>
                      <a:pt x="101" y="244"/>
                    </a:cubicBezTo>
                    <a:cubicBezTo>
                      <a:pt x="98" y="234"/>
                      <a:pt x="98" y="234"/>
                      <a:pt x="98" y="234"/>
                    </a:cubicBezTo>
                    <a:cubicBezTo>
                      <a:pt x="88" y="239"/>
                      <a:pt x="88" y="239"/>
                      <a:pt x="88" y="239"/>
                    </a:cubicBezTo>
                    <a:cubicBezTo>
                      <a:pt x="80" y="244"/>
                      <a:pt x="80" y="244"/>
                      <a:pt x="80" y="244"/>
                    </a:cubicBezTo>
                    <a:cubicBezTo>
                      <a:pt x="83" y="235"/>
                      <a:pt x="83" y="235"/>
                      <a:pt x="83" y="235"/>
                    </a:cubicBezTo>
                    <a:cubicBezTo>
                      <a:pt x="90" y="215"/>
                      <a:pt x="90" y="215"/>
                      <a:pt x="90" y="215"/>
                    </a:cubicBezTo>
                    <a:cubicBezTo>
                      <a:pt x="20" y="215"/>
                      <a:pt x="20" y="215"/>
                      <a:pt x="20" y="215"/>
                    </a:cubicBezTo>
                    <a:cubicBezTo>
                      <a:pt x="15" y="215"/>
                      <a:pt x="10" y="213"/>
                      <a:pt x="6" y="210"/>
                    </a:cubicBezTo>
                    <a:cubicBezTo>
                      <a:pt x="6" y="210"/>
                      <a:pt x="6" y="210"/>
                      <a:pt x="6" y="210"/>
                    </a:cubicBezTo>
                    <a:cubicBezTo>
                      <a:pt x="3" y="206"/>
                      <a:pt x="0" y="201"/>
                      <a:pt x="0" y="195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4" y="0"/>
                      <a:pt x="34" y="0"/>
                      <a:pt x="34" y="0"/>
                    </a:cubicBezTo>
                    <a:lnTo>
                      <a:pt x="37" y="0"/>
                    </a:lnTo>
                    <a:close/>
                    <a:moveTo>
                      <a:pt x="117" y="143"/>
                    </a:moveTo>
                    <a:cubicBezTo>
                      <a:pt x="126" y="143"/>
                      <a:pt x="134" y="146"/>
                      <a:pt x="140" y="152"/>
                    </a:cubicBezTo>
                    <a:cubicBezTo>
                      <a:pt x="146" y="158"/>
                      <a:pt x="150" y="166"/>
                      <a:pt x="150" y="175"/>
                    </a:cubicBezTo>
                    <a:cubicBezTo>
                      <a:pt x="150" y="184"/>
                      <a:pt x="146" y="192"/>
                      <a:pt x="140" y="198"/>
                    </a:cubicBezTo>
                    <a:cubicBezTo>
                      <a:pt x="139" y="199"/>
                      <a:pt x="139" y="199"/>
                      <a:pt x="139" y="199"/>
                    </a:cubicBezTo>
                    <a:cubicBezTo>
                      <a:pt x="142" y="206"/>
                      <a:pt x="142" y="206"/>
                      <a:pt x="142" y="206"/>
                    </a:cubicBezTo>
                    <a:cubicBezTo>
                      <a:pt x="151" y="206"/>
                      <a:pt x="151" y="206"/>
                      <a:pt x="151" y="206"/>
                    </a:cubicBezTo>
                    <a:cubicBezTo>
                      <a:pt x="154" y="206"/>
                      <a:pt x="156" y="205"/>
                      <a:pt x="158" y="203"/>
                    </a:cubicBezTo>
                    <a:cubicBezTo>
                      <a:pt x="158" y="203"/>
                      <a:pt x="158" y="203"/>
                      <a:pt x="158" y="203"/>
                    </a:cubicBezTo>
                    <a:cubicBezTo>
                      <a:pt x="160" y="201"/>
                      <a:pt x="161" y="198"/>
                      <a:pt x="161" y="195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1" y="17"/>
                      <a:pt x="160" y="14"/>
                      <a:pt x="158" y="13"/>
                    </a:cubicBezTo>
                    <a:cubicBezTo>
                      <a:pt x="156" y="11"/>
                      <a:pt x="154" y="10"/>
                      <a:pt x="151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10" y="195"/>
                      <a:pt x="10" y="195"/>
                      <a:pt x="10" y="195"/>
                    </a:cubicBezTo>
                    <a:cubicBezTo>
                      <a:pt x="10" y="198"/>
                      <a:pt x="11" y="201"/>
                      <a:pt x="13" y="203"/>
                    </a:cubicBezTo>
                    <a:cubicBezTo>
                      <a:pt x="13" y="203"/>
                      <a:pt x="13" y="203"/>
                      <a:pt x="13" y="203"/>
                    </a:cubicBezTo>
                    <a:cubicBezTo>
                      <a:pt x="15" y="205"/>
                      <a:pt x="18" y="206"/>
                      <a:pt x="20" y="206"/>
                    </a:cubicBezTo>
                    <a:cubicBezTo>
                      <a:pt x="93" y="206"/>
                      <a:pt x="93" y="206"/>
                      <a:pt x="93" y="206"/>
                    </a:cubicBezTo>
                    <a:cubicBezTo>
                      <a:pt x="95" y="199"/>
                      <a:pt x="95" y="199"/>
                      <a:pt x="95" y="199"/>
                    </a:cubicBezTo>
                    <a:cubicBezTo>
                      <a:pt x="95" y="199"/>
                      <a:pt x="94" y="199"/>
                      <a:pt x="94" y="198"/>
                    </a:cubicBezTo>
                    <a:cubicBezTo>
                      <a:pt x="88" y="192"/>
                      <a:pt x="84" y="184"/>
                      <a:pt x="84" y="175"/>
                    </a:cubicBezTo>
                    <a:cubicBezTo>
                      <a:pt x="84" y="166"/>
                      <a:pt x="88" y="158"/>
                      <a:pt x="94" y="152"/>
                    </a:cubicBezTo>
                    <a:cubicBezTo>
                      <a:pt x="100" y="146"/>
                      <a:pt x="108" y="143"/>
                      <a:pt x="117" y="143"/>
                    </a:cubicBezTo>
                    <a:close/>
                    <a:moveTo>
                      <a:pt x="133" y="204"/>
                    </a:moveTo>
                    <a:cubicBezTo>
                      <a:pt x="130" y="205"/>
                      <a:pt x="127" y="207"/>
                      <a:pt x="123" y="207"/>
                    </a:cubicBezTo>
                    <a:cubicBezTo>
                      <a:pt x="129" y="226"/>
                      <a:pt x="129" y="226"/>
                      <a:pt x="129" y="226"/>
                    </a:cubicBezTo>
                    <a:cubicBezTo>
                      <a:pt x="130" y="224"/>
                      <a:pt x="130" y="224"/>
                      <a:pt x="130" y="224"/>
                    </a:cubicBezTo>
                    <a:cubicBezTo>
                      <a:pt x="131" y="220"/>
                      <a:pt x="131" y="220"/>
                      <a:pt x="131" y="220"/>
                    </a:cubicBezTo>
                    <a:cubicBezTo>
                      <a:pt x="135" y="221"/>
                      <a:pt x="135" y="221"/>
                      <a:pt x="135" y="221"/>
                    </a:cubicBezTo>
                    <a:cubicBezTo>
                      <a:pt x="141" y="224"/>
                      <a:pt x="141" y="224"/>
                      <a:pt x="141" y="224"/>
                    </a:cubicBezTo>
                    <a:lnTo>
                      <a:pt x="133" y="204"/>
                    </a:lnTo>
                    <a:close/>
                    <a:moveTo>
                      <a:pt x="112" y="207"/>
                    </a:moveTo>
                    <a:cubicBezTo>
                      <a:pt x="108" y="207"/>
                      <a:pt x="104" y="206"/>
                      <a:pt x="101" y="204"/>
                    </a:cubicBezTo>
                    <a:cubicBezTo>
                      <a:pt x="93" y="229"/>
                      <a:pt x="93" y="229"/>
                      <a:pt x="93" y="229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04" y="228"/>
                      <a:pt x="104" y="228"/>
                      <a:pt x="104" y="228"/>
                    </a:cubicBezTo>
                    <a:cubicBezTo>
                      <a:pt x="105" y="230"/>
                      <a:pt x="105" y="230"/>
                      <a:pt x="105" y="230"/>
                    </a:cubicBezTo>
                    <a:lnTo>
                      <a:pt x="112" y="207"/>
                    </a:lnTo>
                    <a:close/>
                    <a:moveTo>
                      <a:pt x="130" y="162"/>
                    </a:moveTo>
                    <a:cubicBezTo>
                      <a:pt x="127" y="159"/>
                      <a:pt x="122" y="157"/>
                      <a:pt x="117" y="157"/>
                    </a:cubicBezTo>
                    <a:cubicBezTo>
                      <a:pt x="112" y="157"/>
                      <a:pt x="108" y="159"/>
                      <a:pt x="104" y="162"/>
                    </a:cubicBezTo>
                    <a:cubicBezTo>
                      <a:pt x="101" y="166"/>
                      <a:pt x="99" y="170"/>
                      <a:pt x="99" y="175"/>
                    </a:cubicBezTo>
                    <a:cubicBezTo>
                      <a:pt x="99" y="180"/>
                      <a:pt x="101" y="185"/>
                      <a:pt x="104" y="188"/>
                    </a:cubicBezTo>
                    <a:cubicBezTo>
                      <a:pt x="108" y="191"/>
                      <a:pt x="112" y="193"/>
                      <a:pt x="117" y="193"/>
                    </a:cubicBezTo>
                    <a:cubicBezTo>
                      <a:pt x="122" y="193"/>
                      <a:pt x="127" y="191"/>
                      <a:pt x="130" y="188"/>
                    </a:cubicBezTo>
                    <a:cubicBezTo>
                      <a:pt x="133" y="185"/>
                      <a:pt x="135" y="180"/>
                      <a:pt x="135" y="175"/>
                    </a:cubicBezTo>
                    <a:cubicBezTo>
                      <a:pt x="135" y="170"/>
                      <a:pt x="133" y="166"/>
                      <a:pt x="130" y="162"/>
                    </a:cubicBezTo>
                    <a:close/>
                    <a:moveTo>
                      <a:pt x="25" y="136"/>
                    </a:moveTo>
                    <a:cubicBezTo>
                      <a:pt x="25" y="146"/>
                      <a:pt x="25" y="146"/>
                      <a:pt x="25" y="146"/>
                    </a:cubicBezTo>
                    <a:cubicBezTo>
                      <a:pt x="85" y="146"/>
                      <a:pt x="85" y="146"/>
                      <a:pt x="85" y="146"/>
                    </a:cubicBezTo>
                    <a:cubicBezTo>
                      <a:pt x="85" y="136"/>
                      <a:pt x="85" y="136"/>
                      <a:pt x="85" y="136"/>
                    </a:cubicBezTo>
                    <a:lnTo>
                      <a:pt x="25" y="136"/>
                    </a:lnTo>
                    <a:close/>
                    <a:moveTo>
                      <a:pt x="25" y="10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85" y="119"/>
                      <a:pt x="85" y="119"/>
                      <a:pt x="85" y="119"/>
                    </a:cubicBezTo>
                    <a:cubicBezTo>
                      <a:pt x="85" y="109"/>
                      <a:pt x="85" y="109"/>
                      <a:pt x="85" y="109"/>
                    </a:cubicBezTo>
                    <a:lnTo>
                      <a:pt x="25" y="109"/>
                    </a:lnTo>
                    <a:close/>
                    <a:moveTo>
                      <a:pt x="25" y="88"/>
                    </a:moveTo>
                    <a:cubicBezTo>
                      <a:pt x="25" y="97"/>
                      <a:pt x="25" y="97"/>
                      <a:pt x="25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88"/>
                      <a:pt x="142" y="88"/>
                      <a:pt x="142" y="88"/>
                    </a:cubicBezTo>
                    <a:lnTo>
                      <a:pt x="25" y="88"/>
                    </a:lnTo>
                    <a:close/>
                    <a:moveTo>
                      <a:pt x="87" y="55"/>
                    </a:moveTo>
                    <a:cubicBezTo>
                      <a:pt x="87" y="64"/>
                      <a:pt x="87" y="64"/>
                      <a:pt x="87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55"/>
                      <a:pt x="142" y="55"/>
                      <a:pt x="142" y="55"/>
                    </a:cubicBezTo>
                    <a:lnTo>
                      <a:pt x="87" y="55"/>
                    </a:lnTo>
                    <a:close/>
                    <a:moveTo>
                      <a:pt x="87" y="31"/>
                    </a:moveTo>
                    <a:cubicBezTo>
                      <a:pt x="87" y="41"/>
                      <a:pt x="87" y="41"/>
                      <a:pt x="87" y="41"/>
                    </a:cubicBezTo>
                    <a:cubicBezTo>
                      <a:pt x="142" y="41"/>
                      <a:pt x="142" y="41"/>
                      <a:pt x="142" y="41"/>
                    </a:cubicBezTo>
                    <a:cubicBezTo>
                      <a:pt x="142" y="31"/>
                      <a:pt x="142" y="31"/>
                      <a:pt x="142" y="31"/>
                    </a:cubicBezTo>
                    <a:lnTo>
                      <a:pt x="87" y="31"/>
                    </a:lnTo>
                    <a:close/>
                    <a:moveTo>
                      <a:pt x="38" y="15"/>
                    </a:moveTo>
                    <a:cubicBezTo>
                      <a:pt x="16" y="67"/>
                      <a:pt x="16" y="67"/>
                      <a:pt x="16" y="67"/>
                    </a:cubicBezTo>
                    <a:cubicBezTo>
                      <a:pt x="47" y="30"/>
                      <a:pt x="47" y="30"/>
                      <a:pt x="47" y="30"/>
                    </a:cubicBezTo>
                    <a:lnTo>
                      <a:pt x="3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9" name="Freeform 274"/>
              <p:cNvSpPr/>
              <p:nvPr>
                <p:custDataLst>
                  <p:tags r:id="rId84"/>
                </p:custDataLst>
              </p:nvPr>
            </p:nvSpPr>
            <p:spPr bwMode="auto">
              <a:xfrm>
                <a:off x="5966278" y="1049713"/>
                <a:ext cx="371475" cy="458391"/>
              </a:xfrm>
              <a:custGeom>
                <a:avLst/>
                <a:gdLst>
                  <a:gd name="T0" fmla="*/ 0 w 312"/>
                  <a:gd name="T1" fmla="*/ 33 h 385"/>
                  <a:gd name="T2" fmla="*/ 17 w 312"/>
                  <a:gd name="T3" fmla="*/ 33 h 385"/>
                  <a:gd name="T4" fmla="*/ 17 w 312"/>
                  <a:gd name="T5" fmla="*/ 17 h 385"/>
                  <a:gd name="T6" fmla="*/ 295 w 312"/>
                  <a:gd name="T7" fmla="*/ 17 h 385"/>
                  <a:gd name="T8" fmla="*/ 295 w 312"/>
                  <a:gd name="T9" fmla="*/ 368 h 385"/>
                  <a:gd name="T10" fmla="*/ 272 w 312"/>
                  <a:gd name="T11" fmla="*/ 368 h 385"/>
                  <a:gd name="T12" fmla="*/ 272 w 312"/>
                  <a:gd name="T13" fmla="*/ 385 h 385"/>
                  <a:gd name="T14" fmla="*/ 305 w 312"/>
                  <a:gd name="T15" fmla="*/ 385 h 385"/>
                  <a:gd name="T16" fmla="*/ 312 w 312"/>
                  <a:gd name="T17" fmla="*/ 385 h 385"/>
                  <a:gd name="T18" fmla="*/ 312 w 312"/>
                  <a:gd name="T19" fmla="*/ 377 h 385"/>
                  <a:gd name="T20" fmla="*/ 312 w 312"/>
                  <a:gd name="T21" fmla="*/ 10 h 385"/>
                  <a:gd name="T22" fmla="*/ 312 w 312"/>
                  <a:gd name="T23" fmla="*/ 0 h 385"/>
                  <a:gd name="T24" fmla="*/ 305 w 312"/>
                  <a:gd name="T25" fmla="*/ 0 h 385"/>
                  <a:gd name="T26" fmla="*/ 9 w 312"/>
                  <a:gd name="T27" fmla="*/ 0 h 385"/>
                  <a:gd name="T28" fmla="*/ 0 w 312"/>
                  <a:gd name="T29" fmla="*/ 0 h 385"/>
                  <a:gd name="T30" fmla="*/ 0 w 312"/>
                  <a:gd name="T31" fmla="*/ 10 h 385"/>
                  <a:gd name="T32" fmla="*/ 0 w 312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8"/>
                    </a:lnTo>
                    <a:lnTo>
                      <a:pt x="272" y="368"/>
                    </a:lnTo>
                    <a:lnTo>
                      <a:pt x="272" y="385"/>
                    </a:lnTo>
                    <a:lnTo>
                      <a:pt x="305" y="385"/>
                    </a:lnTo>
                    <a:lnTo>
                      <a:pt x="312" y="385"/>
                    </a:lnTo>
                    <a:lnTo>
                      <a:pt x="312" y="377"/>
                    </a:lnTo>
                    <a:lnTo>
                      <a:pt x="312" y="10"/>
                    </a:lnTo>
                    <a:lnTo>
                      <a:pt x="312" y="0"/>
                    </a:lnTo>
                    <a:lnTo>
                      <a:pt x="305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0" name="Freeform 317"/>
              <p:cNvSpPr/>
              <p:nvPr>
                <p:custDataLst>
                  <p:tags r:id="rId85"/>
                </p:custDataLst>
              </p:nvPr>
            </p:nvSpPr>
            <p:spPr bwMode="auto">
              <a:xfrm>
                <a:off x="5893649" y="1124721"/>
                <a:ext cx="369094" cy="458391"/>
              </a:xfrm>
              <a:custGeom>
                <a:avLst/>
                <a:gdLst>
                  <a:gd name="T0" fmla="*/ 0 w 310"/>
                  <a:gd name="T1" fmla="*/ 32 h 385"/>
                  <a:gd name="T2" fmla="*/ 17 w 310"/>
                  <a:gd name="T3" fmla="*/ 32 h 385"/>
                  <a:gd name="T4" fmla="*/ 17 w 310"/>
                  <a:gd name="T5" fmla="*/ 17 h 385"/>
                  <a:gd name="T6" fmla="*/ 293 w 310"/>
                  <a:gd name="T7" fmla="*/ 17 h 385"/>
                  <a:gd name="T8" fmla="*/ 293 w 310"/>
                  <a:gd name="T9" fmla="*/ 367 h 385"/>
                  <a:gd name="T10" fmla="*/ 272 w 310"/>
                  <a:gd name="T11" fmla="*/ 367 h 385"/>
                  <a:gd name="T12" fmla="*/ 272 w 310"/>
                  <a:gd name="T13" fmla="*/ 385 h 385"/>
                  <a:gd name="T14" fmla="*/ 303 w 310"/>
                  <a:gd name="T15" fmla="*/ 385 h 385"/>
                  <a:gd name="T16" fmla="*/ 310 w 310"/>
                  <a:gd name="T17" fmla="*/ 385 h 385"/>
                  <a:gd name="T18" fmla="*/ 310 w 310"/>
                  <a:gd name="T19" fmla="*/ 375 h 385"/>
                  <a:gd name="T20" fmla="*/ 310 w 310"/>
                  <a:gd name="T21" fmla="*/ 10 h 385"/>
                  <a:gd name="T22" fmla="*/ 310 w 310"/>
                  <a:gd name="T23" fmla="*/ 0 h 385"/>
                  <a:gd name="T24" fmla="*/ 303 w 310"/>
                  <a:gd name="T25" fmla="*/ 0 h 385"/>
                  <a:gd name="T26" fmla="*/ 7 w 310"/>
                  <a:gd name="T27" fmla="*/ 0 h 385"/>
                  <a:gd name="T28" fmla="*/ 0 w 310"/>
                  <a:gd name="T29" fmla="*/ 0 h 385"/>
                  <a:gd name="T30" fmla="*/ 0 w 310"/>
                  <a:gd name="T31" fmla="*/ 10 h 385"/>
                  <a:gd name="T32" fmla="*/ 0 w 310"/>
                  <a:gd name="T33" fmla="*/ 32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0" h="385">
                    <a:moveTo>
                      <a:pt x="0" y="32"/>
                    </a:moveTo>
                    <a:lnTo>
                      <a:pt x="17" y="32"/>
                    </a:lnTo>
                    <a:lnTo>
                      <a:pt x="17" y="17"/>
                    </a:lnTo>
                    <a:lnTo>
                      <a:pt x="293" y="17"/>
                    </a:lnTo>
                    <a:lnTo>
                      <a:pt x="293" y="367"/>
                    </a:lnTo>
                    <a:lnTo>
                      <a:pt x="272" y="367"/>
                    </a:lnTo>
                    <a:lnTo>
                      <a:pt x="272" y="385"/>
                    </a:lnTo>
                    <a:lnTo>
                      <a:pt x="303" y="385"/>
                    </a:lnTo>
                    <a:lnTo>
                      <a:pt x="310" y="385"/>
                    </a:lnTo>
                    <a:lnTo>
                      <a:pt x="310" y="375"/>
                    </a:lnTo>
                    <a:lnTo>
                      <a:pt x="310" y="10"/>
                    </a:lnTo>
                    <a:lnTo>
                      <a:pt x="310" y="0"/>
                    </a:lnTo>
                    <a:lnTo>
                      <a:pt x="303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21" name="Freeform 318"/>
              <p:cNvSpPr/>
              <p:nvPr>
                <p:custDataLst>
                  <p:tags r:id="rId86"/>
                </p:custDataLst>
              </p:nvPr>
            </p:nvSpPr>
            <p:spPr bwMode="auto">
              <a:xfrm>
                <a:off x="5936511" y="1081859"/>
                <a:ext cx="369094" cy="457200"/>
              </a:xfrm>
              <a:custGeom>
                <a:avLst/>
                <a:gdLst>
                  <a:gd name="T0" fmla="*/ 0 w 310"/>
                  <a:gd name="T1" fmla="*/ 32 h 384"/>
                  <a:gd name="T2" fmla="*/ 17 w 310"/>
                  <a:gd name="T3" fmla="*/ 32 h 384"/>
                  <a:gd name="T4" fmla="*/ 17 w 310"/>
                  <a:gd name="T5" fmla="*/ 17 h 384"/>
                  <a:gd name="T6" fmla="*/ 293 w 310"/>
                  <a:gd name="T7" fmla="*/ 17 h 384"/>
                  <a:gd name="T8" fmla="*/ 293 w 310"/>
                  <a:gd name="T9" fmla="*/ 367 h 384"/>
                  <a:gd name="T10" fmla="*/ 272 w 310"/>
                  <a:gd name="T11" fmla="*/ 367 h 384"/>
                  <a:gd name="T12" fmla="*/ 272 w 310"/>
                  <a:gd name="T13" fmla="*/ 384 h 384"/>
                  <a:gd name="T14" fmla="*/ 303 w 310"/>
                  <a:gd name="T15" fmla="*/ 384 h 384"/>
                  <a:gd name="T16" fmla="*/ 310 w 310"/>
                  <a:gd name="T17" fmla="*/ 384 h 384"/>
                  <a:gd name="T18" fmla="*/ 310 w 310"/>
                  <a:gd name="T19" fmla="*/ 375 h 384"/>
                  <a:gd name="T20" fmla="*/ 310 w 310"/>
                  <a:gd name="T21" fmla="*/ 9 h 384"/>
                  <a:gd name="T22" fmla="*/ 310 w 310"/>
                  <a:gd name="T23" fmla="*/ 0 h 384"/>
                  <a:gd name="T24" fmla="*/ 303 w 310"/>
                  <a:gd name="T25" fmla="*/ 0 h 384"/>
                  <a:gd name="T26" fmla="*/ 7 w 310"/>
                  <a:gd name="T27" fmla="*/ 0 h 384"/>
                  <a:gd name="T28" fmla="*/ 0 w 310"/>
                  <a:gd name="T29" fmla="*/ 0 h 384"/>
                  <a:gd name="T30" fmla="*/ 0 w 310"/>
                  <a:gd name="T31" fmla="*/ 9 h 384"/>
                  <a:gd name="T32" fmla="*/ 0 w 310"/>
                  <a:gd name="T33" fmla="*/ 3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0" h="384">
                    <a:moveTo>
                      <a:pt x="0" y="32"/>
                    </a:moveTo>
                    <a:lnTo>
                      <a:pt x="17" y="32"/>
                    </a:lnTo>
                    <a:lnTo>
                      <a:pt x="17" y="17"/>
                    </a:lnTo>
                    <a:lnTo>
                      <a:pt x="293" y="17"/>
                    </a:lnTo>
                    <a:lnTo>
                      <a:pt x="293" y="367"/>
                    </a:lnTo>
                    <a:lnTo>
                      <a:pt x="272" y="367"/>
                    </a:lnTo>
                    <a:lnTo>
                      <a:pt x="272" y="384"/>
                    </a:lnTo>
                    <a:lnTo>
                      <a:pt x="303" y="384"/>
                    </a:lnTo>
                    <a:lnTo>
                      <a:pt x="310" y="384"/>
                    </a:lnTo>
                    <a:lnTo>
                      <a:pt x="310" y="375"/>
                    </a:lnTo>
                    <a:lnTo>
                      <a:pt x="310" y="9"/>
                    </a:lnTo>
                    <a:lnTo>
                      <a:pt x="310" y="0"/>
                    </a:lnTo>
                    <a:lnTo>
                      <a:pt x="303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</p:grpSp>
        <p:grpSp>
          <p:nvGrpSpPr>
            <p:cNvPr id="41" name="Group 40"/>
            <p:cNvGrpSpPr/>
            <p:nvPr>
              <p:custDataLst>
                <p:tags r:id="rId6"/>
              </p:custDataLst>
            </p:nvPr>
          </p:nvGrpSpPr>
          <p:grpSpPr>
            <a:xfrm>
              <a:off x="4387125" y="2718358"/>
              <a:ext cx="553639" cy="664200"/>
              <a:chOff x="5070032" y="1108510"/>
              <a:chExt cx="553639" cy="670322"/>
            </a:xfrm>
            <a:solidFill>
              <a:schemeClr val="bg1"/>
            </a:solidFill>
          </p:grpSpPr>
          <p:sp>
            <p:nvSpPr>
              <p:cNvPr id="110" name="Freeform 273"/>
              <p:cNvSpPr/>
              <p:nvPr>
                <p:custDataLst>
                  <p:tags r:id="rId75"/>
                </p:custDataLst>
              </p:nvPr>
            </p:nvSpPr>
            <p:spPr bwMode="auto">
              <a:xfrm>
                <a:off x="5252196" y="1108510"/>
                <a:ext cx="371475" cy="457200"/>
              </a:xfrm>
              <a:custGeom>
                <a:avLst/>
                <a:gdLst>
                  <a:gd name="T0" fmla="*/ 0 w 312"/>
                  <a:gd name="T1" fmla="*/ 32 h 384"/>
                  <a:gd name="T2" fmla="*/ 17 w 312"/>
                  <a:gd name="T3" fmla="*/ 32 h 384"/>
                  <a:gd name="T4" fmla="*/ 17 w 312"/>
                  <a:gd name="T5" fmla="*/ 17 h 384"/>
                  <a:gd name="T6" fmla="*/ 295 w 312"/>
                  <a:gd name="T7" fmla="*/ 17 h 384"/>
                  <a:gd name="T8" fmla="*/ 295 w 312"/>
                  <a:gd name="T9" fmla="*/ 367 h 384"/>
                  <a:gd name="T10" fmla="*/ 274 w 312"/>
                  <a:gd name="T11" fmla="*/ 367 h 384"/>
                  <a:gd name="T12" fmla="*/ 274 w 312"/>
                  <a:gd name="T13" fmla="*/ 384 h 384"/>
                  <a:gd name="T14" fmla="*/ 305 w 312"/>
                  <a:gd name="T15" fmla="*/ 384 h 384"/>
                  <a:gd name="T16" fmla="*/ 312 w 312"/>
                  <a:gd name="T17" fmla="*/ 384 h 384"/>
                  <a:gd name="T18" fmla="*/ 312 w 312"/>
                  <a:gd name="T19" fmla="*/ 375 h 384"/>
                  <a:gd name="T20" fmla="*/ 312 w 312"/>
                  <a:gd name="T21" fmla="*/ 9 h 384"/>
                  <a:gd name="T22" fmla="*/ 312 w 312"/>
                  <a:gd name="T23" fmla="*/ 0 h 384"/>
                  <a:gd name="T24" fmla="*/ 305 w 312"/>
                  <a:gd name="T25" fmla="*/ 0 h 384"/>
                  <a:gd name="T26" fmla="*/ 9 w 312"/>
                  <a:gd name="T27" fmla="*/ 0 h 384"/>
                  <a:gd name="T28" fmla="*/ 0 w 312"/>
                  <a:gd name="T29" fmla="*/ 0 h 384"/>
                  <a:gd name="T30" fmla="*/ 0 w 312"/>
                  <a:gd name="T31" fmla="*/ 9 h 384"/>
                  <a:gd name="T32" fmla="*/ 0 w 312"/>
                  <a:gd name="T33" fmla="*/ 3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4">
                    <a:moveTo>
                      <a:pt x="0" y="32"/>
                    </a:moveTo>
                    <a:lnTo>
                      <a:pt x="17" y="32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7"/>
                    </a:lnTo>
                    <a:lnTo>
                      <a:pt x="274" y="367"/>
                    </a:lnTo>
                    <a:lnTo>
                      <a:pt x="274" y="384"/>
                    </a:lnTo>
                    <a:lnTo>
                      <a:pt x="305" y="384"/>
                    </a:lnTo>
                    <a:lnTo>
                      <a:pt x="312" y="384"/>
                    </a:lnTo>
                    <a:lnTo>
                      <a:pt x="312" y="375"/>
                    </a:lnTo>
                    <a:lnTo>
                      <a:pt x="312" y="9"/>
                    </a:lnTo>
                    <a:lnTo>
                      <a:pt x="312" y="0"/>
                    </a:lnTo>
                    <a:lnTo>
                      <a:pt x="305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1" name="Rectangle 312"/>
              <p:cNvSpPr>
                <a:spLocks noChangeArrowheads="1"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5140277" y="1538326"/>
                <a:ext cx="245269" cy="214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2" name="Freeform 313"/>
              <p:cNvSpPr>
                <a:spLocks noEditPoints="1"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5070032" y="1294248"/>
                <a:ext cx="381000" cy="484585"/>
              </a:xfrm>
              <a:custGeom>
                <a:avLst/>
                <a:gdLst>
                  <a:gd name="T0" fmla="*/ 0 w 320"/>
                  <a:gd name="T1" fmla="*/ 407 h 407"/>
                  <a:gd name="T2" fmla="*/ 265 w 320"/>
                  <a:gd name="T3" fmla="*/ 407 h 407"/>
                  <a:gd name="T4" fmla="*/ 320 w 320"/>
                  <a:gd name="T5" fmla="*/ 287 h 407"/>
                  <a:gd name="T6" fmla="*/ 320 w 320"/>
                  <a:gd name="T7" fmla="*/ 0 h 407"/>
                  <a:gd name="T8" fmla="*/ 0 w 320"/>
                  <a:gd name="T9" fmla="*/ 0 h 407"/>
                  <a:gd name="T10" fmla="*/ 0 w 320"/>
                  <a:gd name="T11" fmla="*/ 407 h 407"/>
                  <a:gd name="T12" fmla="*/ 250 w 320"/>
                  <a:gd name="T13" fmla="*/ 379 h 407"/>
                  <a:gd name="T14" fmla="*/ 227 w 320"/>
                  <a:gd name="T15" fmla="*/ 331 h 407"/>
                  <a:gd name="T16" fmla="*/ 288 w 320"/>
                  <a:gd name="T17" fmla="*/ 293 h 407"/>
                  <a:gd name="T18" fmla="*/ 250 w 320"/>
                  <a:gd name="T19" fmla="*/ 379 h 407"/>
                  <a:gd name="T20" fmla="*/ 27 w 320"/>
                  <a:gd name="T21" fmla="*/ 26 h 407"/>
                  <a:gd name="T22" fmla="*/ 294 w 320"/>
                  <a:gd name="T23" fmla="*/ 26 h 407"/>
                  <a:gd name="T24" fmla="*/ 294 w 320"/>
                  <a:gd name="T25" fmla="*/ 264 h 407"/>
                  <a:gd name="T26" fmla="*/ 198 w 320"/>
                  <a:gd name="T27" fmla="*/ 322 h 407"/>
                  <a:gd name="T28" fmla="*/ 227 w 320"/>
                  <a:gd name="T29" fmla="*/ 381 h 407"/>
                  <a:gd name="T30" fmla="*/ 27 w 320"/>
                  <a:gd name="T31" fmla="*/ 381 h 407"/>
                  <a:gd name="T32" fmla="*/ 27 w 320"/>
                  <a:gd name="T33" fmla="*/ 2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0" h="407">
                    <a:moveTo>
                      <a:pt x="0" y="407"/>
                    </a:moveTo>
                    <a:lnTo>
                      <a:pt x="265" y="407"/>
                    </a:lnTo>
                    <a:lnTo>
                      <a:pt x="320" y="287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407"/>
                    </a:lnTo>
                    <a:close/>
                    <a:moveTo>
                      <a:pt x="250" y="379"/>
                    </a:moveTo>
                    <a:lnTo>
                      <a:pt x="227" y="331"/>
                    </a:lnTo>
                    <a:lnTo>
                      <a:pt x="288" y="293"/>
                    </a:lnTo>
                    <a:lnTo>
                      <a:pt x="250" y="379"/>
                    </a:lnTo>
                    <a:close/>
                    <a:moveTo>
                      <a:pt x="27" y="26"/>
                    </a:moveTo>
                    <a:lnTo>
                      <a:pt x="294" y="26"/>
                    </a:lnTo>
                    <a:lnTo>
                      <a:pt x="294" y="264"/>
                    </a:lnTo>
                    <a:lnTo>
                      <a:pt x="198" y="322"/>
                    </a:lnTo>
                    <a:lnTo>
                      <a:pt x="227" y="381"/>
                    </a:lnTo>
                    <a:lnTo>
                      <a:pt x="27" y="381"/>
                    </a:lnTo>
                    <a:lnTo>
                      <a:pt x="27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3" name="Freeform 314"/>
              <p:cNvSpPr/>
              <p:nvPr>
                <p:custDataLst>
                  <p:tags r:id="rId78"/>
                </p:custDataLst>
              </p:nvPr>
            </p:nvSpPr>
            <p:spPr bwMode="auto">
              <a:xfrm>
                <a:off x="5137896" y="1228763"/>
                <a:ext cx="370285" cy="457200"/>
              </a:xfrm>
              <a:custGeom>
                <a:avLst/>
                <a:gdLst>
                  <a:gd name="T0" fmla="*/ 303 w 311"/>
                  <a:gd name="T1" fmla="*/ 0 h 384"/>
                  <a:gd name="T2" fmla="*/ 8 w 311"/>
                  <a:gd name="T3" fmla="*/ 0 h 384"/>
                  <a:gd name="T4" fmla="*/ 0 w 311"/>
                  <a:gd name="T5" fmla="*/ 0 h 384"/>
                  <a:gd name="T6" fmla="*/ 0 w 311"/>
                  <a:gd name="T7" fmla="*/ 9 h 384"/>
                  <a:gd name="T8" fmla="*/ 0 w 311"/>
                  <a:gd name="T9" fmla="*/ 32 h 384"/>
                  <a:gd name="T10" fmla="*/ 18 w 311"/>
                  <a:gd name="T11" fmla="*/ 32 h 384"/>
                  <a:gd name="T12" fmla="*/ 18 w 311"/>
                  <a:gd name="T13" fmla="*/ 17 h 384"/>
                  <a:gd name="T14" fmla="*/ 294 w 311"/>
                  <a:gd name="T15" fmla="*/ 17 h 384"/>
                  <a:gd name="T16" fmla="*/ 294 w 311"/>
                  <a:gd name="T17" fmla="*/ 367 h 384"/>
                  <a:gd name="T18" fmla="*/ 273 w 311"/>
                  <a:gd name="T19" fmla="*/ 367 h 384"/>
                  <a:gd name="T20" fmla="*/ 273 w 311"/>
                  <a:gd name="T21" fmla="*/ 384 h 384"/>
                  <a:gd name="T22" fmla="*/ 303 w 311"/>
                  <a:gd name="T23" fmla="*/ 384 h 384"/>
                  <a:gd name="T24" fmla="*/ 311 w 311"/>
                  <a:gd name="T25" fmla="*/ 384 h 384"/>
                  <a:gd name="T26" fmla="*/ 311 w 311"/>
                  <a:gd name="T27" fmla="*/ 377 h 384"/>
                  <a:gd name="T28" fmla="*/ 311 w 311"/>
                  <a:gd name="T29" fmla="*/ 9 h 384"/>
                  <a:gd name="T30" fmla="*/ 311 w 311"/>
                  <a:gd name="T31" fmla="*/ 0 h 384"/>
                  <a:gd name="T32" fmla="*/ 303 w 311"/>
                  <a:gd name="T33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1" h="384">
                    <a:moveTo>
                      <a:pt x="303" y="0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lnTo>
                      <a:pt x="18" y="32"/>
                    </a:lnTo>
                    <a:lnTo>
                      <a:pt x="18" y="17"/>
                    </a:lnTo>
                    <a:lnTo>
                      <a:pt x="294" y="17"/>
                    </a:lnTo>
                    <a:lnTo>
                      <a:pt x="294" y="367"/>
                    </a:lnTo>
                    <a:lnTo>
                      <a:pt x="273" y="367"/>
                    </a:lnTo>
                    <a:lnTo>
                      <a:pt x="273" y="384"/>
                    </a:lnTo>
                    <a:lnTo>
                      <a:pt x="303" y="384"/>
                    </a:lnTo>
                    <a:lnTo>
                      <a:pt x="311" y="384"/>
                    </a:lnTo>
                    <a:lnTo>
                      <a:pt x="311" y="377"/>
                    </a:lnTo>
                    <a:lnTo>
                      <a:pt x="311" y="9"/>
                    </a:lnTo>
                    <a:lnTo>
                      <a:pt x="311" y="0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4" name="Freeform 315"/>
              <p:cNvSpPr/>
              <p:nvPr>
                <p:custDataLst>
                  <p:tags r:id="rId79"/>
                </p:custDataLst>
              </p:nvPr>
            </p:nvSpPr>
            <p:spPr bwMode="auto">
              <a:xfrm>
                <a:off x="5177186" y="1182329"/>
                <a:ext cx="371475" cy="458391"/>
              </a:xfrm>
              <a:custGeom>
                <a:avLst/>
                <a:gdLst>
                  <a:gd name="T0" fmla="*/ 0 w 312"/>
                  <a:gd name="T1" fmla="*/ 33 h 385"/>
                  <a:gd name="T2" fmla="*/ 17 w 312"/>
                  <a:gd name="T3" fmla="*/ 33 h 385"/>
                  <a:gd name="T4" fmla="*/ 17 w 312"/>
                  <a:gd name="T5" fmla="*/ 18 h 385"/>
                  <a:gd name="T6" fmla="*/ 295 w 312"/>
                  <a:gd name="T7" fmla="*/ 18 h 385"/>
                  <a:gd name="T8" fmla="*/ 295 w 312"/>
                  <a:gd name="T9" fmla="*/ 368 h 385"/>
                  <a:gd name="T10" fmla="*/ 274 w 312"/>
                  <a:gd name="T11" fmla="*/ 368 h 385"/>
                  <a:gd name="T12" fmla="*/ 274 w 312"/>
                  <a:gd name="T13" fmla="*/ 385 h 385"/>
                  <a:gd name="T14" fmla="*/ 305 w 312"/>
                  <a:gd name="T15" fmla="*/ 385 h 385"/>
                  <a:gd name="T16" fmla="*/ 312 w 312"/>
                  <a:gd name="T17" fmla="*/ 385 h 385"/>
                  <a:gd name="T18" fmla="*/ 312 w 312"/>
                  <a:gd name="T19" fmla="*/ 376 h 385"/>
                  <a:gd name="T20" fmla="*/ 312 w 312"/>
                  <a:gd name="T21" fmla="*/ 10 h 385"/>
                  <a:gd name="T22" fmla="*/ 312 w 312"/>
                  <a:gd name="T23" fmla="*/ 0 h 385"/>
                  <a:gd name="T24" fmla="*/ 305 w 312"/>
                  <a:gd name="T25" fmla="*/ 0 h 385"/>
                  <a:gd name="T26" fmla="*/ 9 w 312"/>
                  <a:gd name="T27" fmla="*/ 0 h 385"/>
                  <a:gd name="T28" fmla="*/ 0 w 312"/>
                  <a:gd name="T29" fmla="*/ 0 h 385"/>
                  <a:gd name="T30" fmla="*/ 0 w 312"/>
                  <a:gd name="T31" fmla="*/ 10 h 385"/>
                  <a:gd name="T32" fmla="*/ 0 w 312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8"/>
                    </a:lnTo>
                    <a:lnTo>
                      <a:pt x="295" y="18"/>
                    </a:lnTo>
                    <a:lnTo>
                      <a:pt x="295" y="368"/>
                    </a:lnTo>
                    <a:lnTo>
                      <a:pt x="274" y="368"/>
                    </a:lnTo>
                    <a:lnTo>
                      <a:pt x="274" y="385"/>
                    </a:lnTo>
                    <a:lnTo>
                      <a:pt x="305" y="385"/>
                    </a:lnTo>
                    <a:lnTo>
                      <a:pt x="312" y="385"/>
                    </a:lnTo>
                    <a:lnTo>
                      <a:pt x="312" y="376"/>
                    </a:lnTo>
                    <a:lnTo>
                      <a:pt x="312" y="10"/>
                    </a:lnTo>
                    <a:lnTo>
                      <a:pt x="312" y="0"/>
                    </a:lnTo>
                    <a:lnTo>
                      <a:pt x="305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5" name="Freeform 316"/>
              <p:cNvSpPr/>
              <p:nvPr>
                <p:custDataLst>
                  <p:tags r:id="rId80"/>
                </p:custDataLst>
              </p:nvPr>
            </p:nvSpPr>
            <p:spPr bwMode="auto">
              <a:xfrm>
                <a:off x="5220049" y="1139466"/>
                <a:ext cx="372666" cy="458391"/>
              </a:xfrm>
              <a:custGeom>
                <a:avLst/>
                <a:gdLst>
                  <a:gd name="T0" fmla="*/ 0 w 313"/>
                  <a:gd name="T1" fmla="*/ 33 h 385"/>
                  <a:gd name="T2" fmla="*/ 17 w 313"/>
                  <a:gd name="T3" fmla="*/ 33 h 385"/>
                  <a:gd name="T4" fmla="*/ 17 w 313"/>
                  <a:gd name="T5" fmla="*/ 17 h 385"/>
                  <a:gd name="T6" fmla="*/ 295 w 313"/>
                  <a:gd name="T7" fmla="*/ 17 h 385"/>
                  <a:gd name="T8" fmla="*/ 295 w 313"/>
                  <a:gd name="T9" fmla="*/ 368 h 385"/>
                  <a:gd name="T10" fmla="*/ 274 w 313"/>
                  <a:gd name="T11" fmla="*/ 368 h 385"/>
                  <a:gd name="T12" fmla="*/ 274 w 313"/>
                  <a:gd name="T13" fmla="*/ 385 h 385"/>
                  <a:gd name="T14" fmla="*/ 305 w 313"/>
                  <a:gd name="T15" fmla="*/ 385 h 385"/>
                  <a:gd name="T16" fmla="*/ 313 w 313"/>
                  <a:gd name="T17" fmla="*/ 385 h 385"/>
                  <a:gd name="T18" fmla="*/ 313 w 313"/>
                  <a:gd name="T19" fmla="*/ 375 h 385"/>
                  <a:gd name="T20" fmla="*/ 313 w 313"/>
                  <a:gd name="T21" fmla="*/ 10 h 385"/>
                  <a:gd name="T22" fmla="*/ 313 w 313"/>
                  <a:gd name="T23" fmla="*/ 0 h 385"/>
                  <a:gd name="T24" fmla="*/ 305 w 313"/>
                  <a:gd name="T25" fmla="*/ 0 h 385"/>
                  <a:gd name="T26" fmla="*/ 10 w 313"/>
                  <a:gd name="T27" fmla="*/ 0 h 385"/>
                  <a:gd name="T28" fmla="*/ 0 w 313"/>
                  <a:gd name="T29" fmla="*/ 0 h 385"/>
                  <a:gd name="T30" fmla="*/ 0 w 313"/>
                  <a:gd name="T31" fmla="*/ 10 h 385"/>
                  <a:gd name="T32" fmla="*/ 0 w 313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8"/>
                    </a:lnTo>
                    <a:lnTo>
                      <a:pt x="274" y="368"/>
                    </a:lnTo>
                    <a:lnTo>
                      <a:pt x="274" y="385"/>
                    </a:lnTo>
                    <a:lnTo>
                      <a:pt x="305" y="385"/>
                    </a:lnTo>
                    <a:lnTo>
                      <a:pt x="313" y="385"/>
                    </a:lnTo>
                    <a:lnTo>
                      <a:pt x="313" y="375"/>
                    </a:lnTo>
                    <a:lnTo>
                      <a:pt x="313" y="10"/>
                    </a:lnTo>
                    <a:lnTo>
                      <a:pt x="313" y="0"/>
                    </a:lnTo>
                    <a:lnTo>
                      <a:pt x="30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6" name="Freeform 319"/>
              <p:cNvSpPr>
                <a:spLocks noEditPoints="1"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5160518" y="1590713"/>
                <a:ext cx="186929" cy="109538"/>
              </a:xfrm>
              <a:custGeom>
                <a:avLst/>
                <a:gdLst>
                  <a:gd name="T0" fmla="*/ 13 w 82"/>
                  <a:gd name="T1" fmla="*/ 0 h 48"/>
                  <a:gd name="T2" fmla="*/ 9 w 82"/>
                  <a:gd name="T3" fmla="*/ 25 h 48"/>
                  <a:gd name="T4" fmla="*/ 65 w 82"/>
                  <a:gd name="T5" fmla="*/ 29 h 48"/>
                  <a:gd name="T6" fmla="*/ 42 w 82"/>
                  <a:gd name="T7" fmla="*/ 17 h 48"/>
                  <a:gd name="T8" fmla="*/ 37 w 82"/>
                  <a:gd name="T9" fmla="*/ 14 h 48"/>
                  <a:gd name="T10" fmla="*/ 54 w 82"/>
                  <a:gd name="T11" fmla="*/ 6 h 48"/>
                  <a:gd name="T12" fmla="*/ 70 w 82"/>
                  <a:gd name="T13" fmla="*/ 24 h 48"/>
                  <a:gd name="T14" fmla="*/ 64 w 82"/>
                  <a:gd name="T15" fmla="*/ 4 h 48"/>
                  <a:gd name="T16" fmla="*/ 82 w 82"/>
                  <a:gd name="T17" fmla="*/ 23 h 48"/>
                  <a:gd name="T18" fmla="*/ 64 w 82"/>
                  <a:gd name="T19" fmla="*/ 4 h 48"/>
                  <a:gd name="T20" fmla="*/ 12 w 82"/>
                  <a:gd name="T21" fmla="*/ 24 h 48"/>
                  <a:gd name="T22" fmla="*/ 26 w 82"/>
                  <a:gd name="T23" fmla="*/ 25 h 48"/>
                  <a:gd name="T24" fmla="*/ 32 w 82"/>
                  <a:gd name="T25" fmla="*/ 24 h 48"/>
                  <a:gd name="T26" fmla="*/ 32 w 82"/>
                  <a:gd name="T27" fmla="*/ 24 h 48"/>
                  <a:gd name="T28" fmla="*/ 34 w 82"/>
                  <a:gd name="T29" fmla="*/ 26 h 48"/>
                  <a:gd name="T30" fmla="*/ 39 w 82"/>
                  <a:gd name="T31" fmla="*/ 27 h 48"/>
                  <a:gd name="T32" fmla="*/ 39 w 82"/>
                  <a:gd name="T33" fmla="*/ 27 h 48"/>
                  <a:gd name="T34" fmla="*/ 41 w 82"/>
                  <a:gd name="T35" fmla="*/ 29 h 48"/>
                  <a:gd name="T36" fmla="*/ 41 w 82"/>
                  <a:gd name="T37" fmla="*/ 30 h 48"/>
                  <a:gd name="T38" fmla="*/ 44 w 82"/>
                  <a:gd name="T39" fmla="*/ 31 h 48"/>
                  <a:gd name="T40" fmla="*/ 44 w 82"/>
                  <a:gd name="T41" fmla="*/ 31 h 48"/>
                  <a:gd name="T42" fmla="*/ 46 w 82"/>
                  <a:gd name="T43" fmla="*/ 34 h 48"/>
                  <a:gd name="T44" fmla="*/ 49 w 82"/>
                  <a:gd name="T45" fmla="*/ 35 h 48"/>
                  <a:gd name="T46" fmla="*/ 49 w 82"/>
                  <a:gd name="T47" fmla="*/ 35 h 48"/>
                  <a:gd name="T48" fmla="*/ 51 w 82"/>
                  <a:gd name="T49" fmla="*/ 38 h 48"/>
                  <a:gd name="T50" fmla="*/ 50 w 82"/>
                  <a:gd name="T51" fmla="*/ 41 h 48"/>
                  <a:gd name="T52" fmla="*/ 53 w 82"/>
                  <a:gd name="T53" fmla="*/ 43 h 48"/>
                  <a:gd name="T54" fmla="*/ 56 w 82"/>
                  <a:gd name="T55" fmla="*/ 39 h 48"/>
                  <a:gd name="T56" fmla="*/ 52 w 82"/>
                  <a:gd name="T57" fmla="*/ 35 h 48"/>
                  <a:gd name="T58" fmla="*/ 61 w 82"/>
                  <a:gd name="T59" fmla="*/ 38 h 48"/>
                  <a:gd name="T60" fmla="*/ 54 w 82"/>
                  <a:gd name="T61" fmla="*/ 31 h 48"/>
                  <a:gd name="T62" fmla="*/ 60 w 82"/>
                  <a:gd name="T63" fmla="*/ 33 h 48"/>
                  <a:gd name="T64" fmla="*/ 64 w 82"/>
                  <a:gd name="T65" fmla="*/ 30 h 48"/>
                  <a:gd name="T66" fmla="*/ 48 w 82"/>
                  <a:gd name="T67" fmla="*/ 16 h 48"/>
                  <a:gd name="T68" fmla="*/ 46 w 82"/>
                  <a:gd name="T69" fmla="*/ 16 h 48"/>
                  <a:gd name="T70" fmla="*/ 44 w 82"/>
                  <a:gd name="T71" fmla="*/ 18 h 48"/>
                  <a:gd name="T72" fmla="*/ 34 w 82"/>
                  <a:gd name="T73" fmla="*/ 18 h 48"/>
                  <a:gd name="T74" fmla="*/ 35 w 82"/>
                  <a:gd name="T75" fmla="*/ 13 h 48"/>
                  <a:gd name="T76" fmla="*/ 38 w 82"/>
                  <a:gd name="T77" fmla="*/ 8 h 48"/>
                  <a:gd name="T78" fmla="*/ 23 w 82"/>
                  <a:gd name="T79" fmla="*/ 6 h 48"/>
                  <a:gd name="T80" fmla="*/ 49 w 82"/>
                  <a:gd name="T81" fmla="*/ 47 h 48"/>
                  <a:gd name="T82" fmla="*/ 51 w 82"/>
                  <a:gd name="T83" fmla="*/ 44 h 48"/>
                  <a:gd name="T84" fmla="*/ 49 w 82"/>
                  <a:gd name="T85" fmla="*/ 42 h 48"/>
                  <a:gd name="T86" fmla="*/ 40 w 82"/>
                  <a:gd name="T87" fmla="*/ 47 h 48"/>
                  <a:gd name="T88" fmla="*/ 43 w 82"/>
                  <a:gd name="T89" fmla="*/ 46 h 48"/>
                  <a:gd name="T90" fmla="*/ 48 w 82"/>
                  <a:gd name="T91" fmla="*/ 36 h 48"/>
                  <a:gd name="T92" fmla="*/ 38 w 82"/>
                  <a:gd name="T93" fmla="*/ 44 h 48"/>
                  <a:gd name="T94" fmla="*/ 22 w 82"/>
                  <a:gd name="T95" fmla="*/ 35 h 48"/>
                  <a:gd name="T96" fmla="*/ 25 w 82"/>
                  <a:gd name="T97" fmla="*/ 35 h 48"/>
                  <a:gd name="T98" fmla="*/ 31 w 82"/>
                  <a:gd name="T99" fmla="*/ 25 h 48"/>
                  <a:gd name="T100" fmla="*/ 22 w 82"/>
                  <a:gd name="T101" fmla="*/ 32 h 48"/>
                  <a:gd name="T102" fmla="*/ 28 w 82"/>
                  <a:gd name="T103" fmla="*/ 39 h 48"/>
                  <a:gd name="T104" fmla="*/ 31 w 82"/>
                  <a:gd name="T105" fmla="*/ 39 h 48"/>
                  <a:gd name="T106" fmla="*/ 38 w 82"/>
                  <a:gd name="T107" fmla="*/ 28 h 48"/>
                  <a:gd name="T108" fmla="*/ 27 w 82"/>
                  <a:gd name="T109" fmla="*/ 36 h 48"/>
                  <a:gd name="T110" fmla="*/ 33 w 82"/>
                  <a:gd name="T111" fmla="*/ 43 h 48"/>
                  <a:gd name="T112" fmla="*/ 36 w 82"/>
                  <a:gd name="T113" fmla="*/ 43 h 48"/>
                  <a:gd name="T114" fmla="*/ 43 w 82"/>
                  <a:gd name="T115" fmla="*/ 32 h 48"/>
                  <a:gd name="T116" fmla="*/ 33 w 82"/>
                  <a:gd name="T117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48">
                    <a:moveTo>
                      <a:pt x="22" y="5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9" y="25"/>
                      <a:pt x="9" y="25"/>
                      <a:pt x="9" y="25"/>
                    </a:cubicBezTo>
                    <a:lnTo>
                      <a:pt x="22" y="5"/>
                    </a:lnTo>
                    <a:close/>
                    <a:moveTo>
                      <a:pt x="65" y="29"/>
                    </a:moveTo>
                    <a:cubicBezTo>
                      <a:pt x="50" y="15"/>
                      <a:pt x="50" y="15"/>
                      <a:pt x="50" y="15"/>
                    </a:cubicBezTo>
                    <a:cubicBezTo>
                      <a:pt x="47" y="13"/>
                      <a:pt x="44" y="14"/>
                      <a:pt x="42" y="17"/>
                    </a:cubicBezTo>
                    <a:cubicBezTo>
                      <a:pt x="42" y="18"/>
                      <a:pt x="40" y="20"/>
                      <a:pt x="38" y="19"/>
                    </a:cubicBezTo>
                    <a:cubicBezTo>
                      <a:pt x="36" y="19"/>
                      <a:pt x="35" y="16"/>
                      <a:pt x="37" y="14"/>
                    </a:cubicBezTo>
                    <a:cubicBezTo>
                      <a:pt x="38" y="12"/>
                      <a:pt x="40" y="6"/>
                      <a:pt x="42" y="5"/>
                    </a:cubicBezTo>
                    <a:cubicBezTo>
                      <a:pt x="46" y="3"/>
                      <a:pt x="50" y="7"/>
                      <a:pt x="54" y="6"/>
                    </a:cubicBezTo>
                    <a:cubicBezTo>
                      <a:pt x="57" y="6"/>
                      <a:pt x="59" y="5"/>
                      <a:pt x="62" y="5"/>
                    </a:cubicBezTo>
                    <a:cubicBezTo>
                      <a:pt x="70" y="24"/>
                      <a:pt x="70" y="24"/>
                      <a:pt x="70" y="24"/>
                    </a:cubicBezTo>
                    <a:lnTo>
                      <a:pt x="65" y="29"/>
                    </a:lnTo>
                    <a:close/>
                    <a:moveTo>
                      <a:pt x="64" y="4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73" y="26"/>
                      <a:pt x="73" y="26"/>
                      <a:pt x="73" y="26"/>
                    </a:cubicBezTo>
                    <a:lnTo>
                      <a:pt x="64" y="4"/>
                    </a:lnTo>
                    <a:close/>
                    <a:moveTo>
                      <a:pt x="23" y="6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7" y="24"/>
                      <a:pt x="28" y="23"/>
                      <a:pt x="29" y="23"/>
                    </a:cubicBezTo>
                    <a:cubicBezTo>
                      <a:pt x="30" y="23"/>
                      <a:pt x="31" y="23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3" y="25"/>
                      <a:pt x="34" y="26"/>
                      <a:pt x="34" y="26"/>
                    </a:cubicBezTo>
                    <a:cubicBezTo>
                      <a:pt x="34" y="26"/>
                      <a:pt x="35" y="26"/>
                      <a:pt x="36" y="26"/>
                    </a:cubicBezTo>
                    <a:cubicBezTo>
                      <a:pt x="37" y="26"/>
                      <a:pt x="38" y="26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8"/>
                      <a:pt x="41" y="29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29"/>
                      <a:pt x="43" y="30"/>
                      <a:pt x="44" y="30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6" y="32"/>
                      <a:pt x="46" y="33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7" y="34"/>
                      <a:pt x="48" y="34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6"/>
                      <a:pt x="51" y="37"/>
                      <a:pt x="51" y="38"/>
                    </a:cubicBezTo>
                    <a:cubicBezTo>
                      <a:pt x="51" y="39"/>
                      <a:pt x="50" y="40"/>
                      <a:pt x="50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4" y="44"/>
                      <a:pt x="55" y="44"/>
                      <a:pt x="56" y="42"/>
                    </a:cubicBezTo>
                    <a:cubicBezTo>
                      <a:pt x="57" y="41"/>
                      <a:pt x="57" y="40"/>
                      <a:pt x="56" y="39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0" y="36"/>
                      <a:pt x="51" y="34"/>
                      <a:pt x="52" y="35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8" y="39"/>
                      <a:pt x="60" y="39"/>
                      <a:pt x="61" y="38"/>
                    </a:cubicBezTo>
                    <a:cubicBezTo>
                      <a:pt x="61" y="37"/>
                      <a:pt x="61" y="35"/>
                      <a:pt x="60" y="35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4" y="29"/>
                      <a:pt x="55" y="29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1" y="34"/>
                      <a:pt x="63" y="34"/>
                      <a:pt x="64" y="33"/>
                    </a:cubicBezTo>
                    <a:cubicBezTo>
                      <a:pt x="64" y="32"/>
                      <a:pt x="64" y="31"/>
                      <a:pt x="64" y="3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6" y="16"/>
                    </a:cubicBezTo>
                    <a:cubicBezTo>
                      <a:pt x="46" y="16"/>
                      <a:pt x="45" y="16"/>
                      <a:pt x="44" y="17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9"/>
                      <a:pt x="43" y="20"/>
                      <a:pt x="42" y="20"/>
                    </a:cubicBezTo>
                    <a:cubicBezTo>
                      <a:pt x="39" y="23"/>
                      <a:pt x="35" y="21"/>
                      <a:pt x="34" y="18"/>
                    </a:cubicBezTo>
                    <a:cubicBezTo>
                      <a:pt x="34" y="17"/>
                      <a:pt x="34" y="15"/>
                      <a:pt x="35" y="14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6" y="12"/>
                      <a:pt x="36" y="11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32" y="6"/>
                      <a:pt x="33" y="8"/>
                      <a:pt x="27" y="7"/>
                    </a:cubicBezTo>
                    <a:lnTo>
                      <a:pt x="23" y="6"/>
                    </a:lnTo>
                    <a:close/>
                    <a:moveTo>
                      <a:pt x="46" y="46"/>
                    </a:move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8"/>
                      <a:pt x="51" y="48"/>
                      <a:pt x="52" y="47"/>
                    </a:cubicBezTo>
                    <a:cubicBezTo>
                      <a:pt x="53" y="46"/>
                      <a:pt x="52" y="44"/>
                      <a:pt x="51" y="44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lnTo>
                      <a:pt x="46" y="46"/>
                    </a:lnTo>
                    <a:close/>
                    <a:moveTo>
                      <a:pt x="40" y="47"/>
                    </a:moveTo>
                    <a:cubicBezTo>
                      <a:pt x="40" y="47"/>
                      <a:pt x="40" y="47"/>
                      <a:pt x="40" y="47"/>
                    </a:cubicBezTo>
                    <a:cubicBezTo>
                      <a:pt x="41" y="48"/>
                      <a:pt x="42" y="47"/>
                      <a:pt x="43" y="46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9" y="39"/>
                      <a:pt x="49" y="37"/>
                      <a:pt x="48" y="36"/>
                    </a:cubicBezTo>
                    <a:cubicBezTo>
                      <a:pt x="47" y="36"/>
                      <a:pt x="45" y="36"/>
                      <a:pt x="44" y="3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5"/>
                      <a:pt x="38" y="46"/>
                      <a:pt x="40" y="47"/>
                    </a:cubicBezTo>
                    <a:close/>
                    <a:moveTo>
                      <a:pt x="22" y="35"/>
                    </a:move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4" y="36"/>
                      <a:pt x="25" y="35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8"/>
                      <a:pt x="32" y="26"/>
                      <a:pt x="31" y="25"/>
                    </a:cubicBezTo>
                    <a:cubicBezTo>
                      <a:pt x="30" y="25"/>
                      <a:pt x="29" y="25"/>
                      <a:pt x="28" y="2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3"/>
                      <a:pt x="21" y="34"/>
                      <a:pt x="22" y="35"/>
                    </a:cubicBezTo>
                    <a:close/>
                    <a:moveTo>
                      <a:pt x="28" y="39"/>
                    </a:moveTo>
                    <a:cubicBezTo>
                      <a:pt x="28" y="39"/>
                      <a:pt x="28" y="39"/>
                      <a:pt x="28" y="39"/>
                    </a:cubicBezTo>
                    <a:cubicBezTo>
                      <a:pt x="29" y="40"/>
                      <a:pt x="30" y="40"/>
                      <a:pt x="31" y="39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9" y="30"/>
                      <a:pt x="39" y="29"/>
                      <a:pt x="38" y="28"/>
                    </a:cubicBezTo>
                    <a:cubicBezTo>
                      <a:pt x="37" y="27"/>
                      <a:pt x="35" y="27"/>
                      <a:pt x="34" y="28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6" y="37"/>
                      <a:pt x="26" y="39"/>
                      <a:pt x="28" y="39"/>
                    </a:cubicBezTo>
                    <a:close/>
                    <a:moveTo>
                      <a:pt x="33" y="43"/>
                    </a:moveTo>
                    <a:cubicBezTo>
                      <a:pt x="33" y="43"/>
                      <a:pt x="33" y="43"/>
                      <a:pt x="33" y="43"/>
                    </a:cubicBezTo>
                    <a:cubicBezTo>
                      <a:pt x="34" y="44"/>
                      <a:pt x="35" y="44"/>
                      <a:pt x="36" y="43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4" y="34"/>
                      <a:pt x="44" y="33"/>
                      <a:pt x="43" y="32"/>
                    </a:cubicBezTo>
                    <a:cubicBezTo>
                      <a:pt x="42" y="31"/>
                      <a:pt x="40" y="31"/>
                      <a:pt x="40" y="32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2" y="41"/>
                      <a:pt x="32" y="42"/>
                      <a:pt x="3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17" name="Freeform 320"/>
              <p:cNvSpPr>
                <a:spLocks noEditPoints="1"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5199808" y="1370448"/>
                <a:ext cx="105966" cy="145256"/>
              </a:xfrm>
              <a:custGeom>
                <a:avLst/>
                <a:gdLst>
                  <a:gd name="T0" fmla="*/ 33 w 47"/>
                  <a:gd name="T1" fmla="*/ 29 h 64"/>
                  <a:gd name="T2" fmla="*/ 34 w 47"/>
                  <a:gd name="T3" fmla="*/ 27 h 64"/>
                  <a:gd name="T4" fmla="*/ 34 w 47"/>
                  <a:gd name="T5" fmla="*/ 24 h 64"/>
                  <a:gd name="T6" fmla="*/ 34 w 47"/>
                  <a:gd name="T7" fmla="*/ 24 h 64"/>
                  <a:gd name="T8" fmla="*/ 34 w 47"/>
                  <a:gd name="T9" fmla="*/ 23 h 64"/>
                  <a:gd name="T10" fmla="*/ 34 w 47"/>
                  <a:gd name="T11" fmla="*/ 22 h 64"/>
                  <a:gd name="T12" fmla="*/ 34 w 47"/>
                  <a:gd name="T13" fmla="*/ 21 h 64"/>
                  <a:gd name="T14" fmla="*/ 34 w 47"/>
                  <a:gd name="T15" fmla="*/ 21 h 64"/>
                  <a:gd name="T16" fmla="*/ 29 w 47"/>
                  <a:gd name="T17" fmla="*/ 18 h 64"/>
                  <a:gd name="T18" fmla="*/ 21 w 47"/>
                  <a:gd name="T19" fmla="*/ 14 h 64"/>
                  <a:gd name="T20" fmla="*/ 21 w 47"/>
                  <a:gd name="T21" fmla="*/ 14 h 64"/>
                  <a:gd name="T22" fmla="*/ 16 w 47"/>
                  <a:gd name="T23" fmla="*/ 21 h 64"/>
                  <a:gd name="T24" fmla="*/ 16 w 47"/>
                  <a:gd name="T25" fmla="*/ 22 h 64"/>
                  <a:gd name="T26" fmla="*/ 16 w 47"/>
                  <a:gd name="T27" fmla="*/ 24 h 64"/>
                  <a:gd name="T28" fmla="*/ 16 w 47"/>
                  <a:gd name="T29" fmla="*/ 24 h 64"/>
                  <a:gd name="T30" fmla="*/ 19 w 47"/>
                  <a:gd name="T31" fmla="*/ 33 h 64"/>
                  <a:gd name="T32" fmla="*/ 19 w 47"/>
                  <a:gd name="T33" fmla="*/ 33 h 64"/>
                  <a:gd name="T34" fmla="*/ 25 w 47"/>
                  <a:gd name="T35" fmla="*/ 36 h 64"/>
                  <a:gd name="T36" fmla="*/ 30 w 47"/>
                  <a:gd name="T37" fmla="*/ 34 h 64"/>
                  <a:gd name="T38" fmla="*/ 30 w 47"/>
                  <a:gd name="T39" fmla="*/ 34 h 64"/>
                  <a:gd name="T40" fmla="*/ 33 w 47"/>
                  <a:gd name="T41" fmla="*/ 29 h 64"/>
                  <a:gd name="T42" fmla="*/ 15 w 47"/>
                  <a:gd name="T43" fmla="*/ 33 h 64"/>
                  <a:gd name="T44" fmla="*/ 24 w 47"/>
                  <a:gd name="T45" fmla="*/ 4 h 64"/>
                  <a:gd name="T46" fmla="*/ 25 w 47"/>
                  <a:gd name="T47" fmla="*/ 4 h 64"/>
                  <a:gd name="T48" fmla="*/ 35 w 47"/>
                  <a:gd name="T49" fmla="*/ 34 h 64"/>
                  <a:gd name="T50" fmla="*/ 32 w 47"/>
                  <a:gd name="T51" fmla="*/ 34 h 64"/>
                  <a:gd name="T52" fmla="*/ 31 w 47"/>
                  <a:gd name="T53" fmla="*/ 36 h 64"/>
                  <a:gd name="T54" fmla="*/ 31 w 47"/>
                  <a:gd name="T55" fmla="*/ 36 h 64"/>
                  <a:gd name="T56" fmla="*/ 25 w 47"/>
                  <a:gd name="T57" fmla="*/ 38 h 64"/>
                  <a:gd name="T58" fmla="*/ 18 w 47"/>
                  <a:gd name="T59" fmla="*/ 34 h 64"/>
                  <a:gd name="T60" fmla="*/ 15 w 47"/>
                  <a:gd name="T61" fmla="*/ 33 h 64"/>
                  <a:gd name="T62" fmla="*/ 46 w 47"/>
                  <a:gd name="T63" fmla="*/ 60 h 64"/>
                  <a:gd name="T64" fmla="*/ 37 w 47"/>
                  <a:gd name="T65" fmla="*/ 42 h 64"/>
                  <a:gd name="T66" fmla="*/ 38 w 47"/>
                  <a:gd name="T67" fmla="*/ 49 h 64"/>
                  <a:gd name="T68" fmla="*/ 31 w 47"/>
                  <a:gd name="T69" fmla="*/ 45 h 64"/>
                  <a:gd name="T70" fmla="*/ 25 w 47"/>
                  <a:gd name="T71" fmla="*/ 61 h 64"/>
                  <a:gd name="T72" fmla="*/ 18 w 47"/>
                  <a:gd name="T73" fmla="*/ 45 h 64"/>
                  <a:gd name="T74" fmla="*/ 12 w 47"/>
                  <a:gd name="T75" fmla="*/ 49 h 64"/>
                  <a:gd name="T76" fmla="*/ 13 w 47"/>
                  <a:gd name="T77" fmla="*/ 42 h 64"/>
                  <a:gd name="T78" fmla="*/ 4 w 47"/>
                  <a:gd name="T79" fmla="*/ 60 h 64"/>
                  <a:gd name="T80" fmla="*/ 8 w 47"/>
                  <a:gd name="T81" fmla="*/ 64 h 64"/>
                  <a:gd name="T82" fmla="*/ 42 w 47"/>
                  <a:gd name="T83" fmla="*/ 64 h 64"/>
                  <a:gd name="T84" fmla="*/ 46 w 47"/>
                  <a:gd name="T85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" h="64">
                    <a:moveTo>
                      <a:pt x="33" y="29"/>
                    </a:moveTo>
                    <a:cubicBezTo>
                      <a:pt x="33" y="28"/>
                      <a:pt x="34" y="28"/>
                      <a:pt x="34" y="27"/>
                    </a:cubicBezTo>
                    <a:cubicBezTo>
                      <a:pt x="34" y="26"/>
                      <a:pt x="34" y="25"/>
                      <a:pt x="34" y="24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4" y="24"/>
                      <a:pt x="34" y="23"/>
                      <a:pt x="34" y="23"/>
                    </a:cubicBezTo>
                    <a:cubicBezTo>
                      <a:pt x="34" y="23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19"/>
                      <a:pt x="31" y="18"/>
                      <a:pt x="29" y="18"/>
                    </a:cubicBezTo>
                    <a:cubicBezTo>
                      <a:pt x="25" y="17"/>
                      <a:pt x="22" y="17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5"/>
                      <a:pt x="17" y="17"/>
                      <a:pt x="16" y="21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7"/>
                      <a:pt x="17" y="30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1" y="35"/>
                      <a:pt x="23" y="36"/>
                      <a:pt x="25" y="36"/>
                    </a:cubicBezTo>
                    <a:cubicBezTo>
                      <a:pt x="27" y="36"/>
                      <a:pt x="28" y="36"/>
                      <a:pt x="30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1" y="33"/>
                      <a:pt x="32" y="31"/>
                      <a:pt x="33" y="29"/>
                    </a:cubicBezTo>
                    <a:close/>
                    <a:moveTo>
                      <a:pt x="15" y="33"/>
                    </a:moveTo>
                    <a:cubicBezTo>
                      <a:pt x="0" y="10"/>
                      <a:pt x="23" y="1"/>
                      <a:pt x="24" y="4"/>
                    </a:cubicBezTo>
                    <a:cubicBezTo>
                      <a:pt x="24" y="5"/>
                      <a:pt x="24" y="5"/>
                      <a:pt x="25" y="4"/>
                    </a:cubicBezTo>
                    <a:cubicBezTo>
                      <a:pt x="32" y="0"/>
                      <a:pt x="47" y="15"/>
                      <a:pt x="35" y="34"/>
                    </a:cubicBezTo>
                    <a:cubicBezTo>
                      <a:pt x="34" y="34"/>
                      <a:pt x="33" y="34"/>
                      <a:pt x="32" y="34"/>
                    </a:cubicBezTo>
                    <a:cubicBezTo>
                      <a:pt x="32" y="35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9" y="37"/>
                      <a:pt x="27" y="38"/>
                      <a:pt x="25" y="38"/>
                    </a:cubicBezTo>
                    <a:cubicBezTo>
                      <a:pt x="22" y="38"/>
                      <a:pt x="20" y="36"/>
                      <a:pt x="18" y="34"/>
                    </a:cubicBezTo>
                    <a:cubicBezTo>
                      <a:pt x="17" y="34"/>
                      <a:pt x="16" y="34"/>
                      <a:pt x="15" y="33"/>
                    </a:cubicBezTo>
                    <a:close/>
                    <a:moveTo>
                      <a:pt x="46" y="60"/>
                    </a:moveTo>
                    <a:cubicBezTo>
                      <a:pt x="46" y="52"/>
                      <a:pt x="46" y="44"/>
                      <a:pt x="37" y="42"/>
                    </a:cubicBezTo>
                    <a:cubicBezTo>
                      <a:pt x="37" y="44"/>
                      <a:pt x="37" y="45"/>
                      <a:pt x="38" y="49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9" y="50"/>
                      <a:pt x="27" y="55"/>
                      <a:pt x="25" y="61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3" y="45"/>
                      <a:pt x="13" y="44"/>
                      <a:pt x="13" y="42"/>
                    </a:cubicBezTo>
                    <a:cubicBezTo>
                      <a:pt x="4" y="45"/>
                      <a:pt x="4" y="53"/>
                      <a:pt x="4" y="60"/>
                    </a:cubicBezTo>
                    <a:cubicBezTo>
                      <a:pt x="4" y="62"/>
                      <a:pt x="6" y="64"/>
                      <a:pt x="8" y="64"/>
                    </a:cubicBezTo>
                    <a:cubicBezTo>
                      <a:pt x="19" y="64"/>
                      <a:pt x="31" y="64"/>
                      <a:pt x="42" y="64"/>
                    </a:cubicBezTo>
                    <a:cubicBezTo>
                      <a:pt x="45" y="64"/>
                      <a:pt x="46" y="62"/>
                      <a:pt x="46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</p:grpSp>
        <p:grpSp>
          <p:nvGrpSpPr>
            <p:cNvPr id="42" name="Group 4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>
            <a:xfrm>
              <a:off x="4382886" y="1786098"/>
              <a:ext cx="557879" cy="664200"/>
              <a:chOff x="4936184" y="147679"/>
              <a:chExt cx="556021" cy="661988"/>
            </a:xfrm>
            <a:solidFill>
              <a:schemeClr val="bg1"/>
            </a:solidFill>
          </p:grpSpPr>
          <p:sp>
            <p:nvSpPr>
              <p:cNvPr id="54" name="Freeform 260"/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936184" y="329844"/>
                <a:ext cx="367904" cy="479822"/>
              </a:xfrm>
              <a:custGeom>
                <a:avLst/>
                <a:gdLst>
                  <a:gd name="T0" fmla="*/ 117 w 162"/>
                  <a:gd name="T1" fmla="*/ 2 h 212"/>
                  <a:gd name="T2" fmla="*/ 116 w 162"/>
                  <a:gd name="T3" fmla="*/ 0 h 212"/>
                  <a:gd name="T4" fmla="*/ 114 w 162"/>
                  <a:gd name="T5" fmla="*/ 0 h 212"/>
                  <a:gd name="T6" fmla="*/ 5 w 162"/>
                  <a:gd name="T7" fmla="*/ 0 h 212"/>
                  <a:gd name="T8" fmla="*/ 0 w 162"/>
                  <a:gd name="T9" fmla="*/ 0 h 212"/>
                  <a:gd name="T10" fmla="*/ 0 w 162"/>
                  <a:gd name="T11" fmla="*/ 5 h 212"/>
                  <a:gd name="T12" fmla="*/ 0 w 162"/>
                  <a:gd name="T13" fmla="*/ 177 h 212"/>
                  <a:gd name="T14" fmla="*/ 0 w 162"/>
                  <a:gd name="T15" fmla="*/ 184 h 212"/>
                  <a:gd name="T16" fmla="*/ 0 w 162"/>
                  <a:gd name="T17" fmla="*/ 185 h 212"/>
                  <a:gd name="T18" fmla="*/ 1 w 162"/>
                  <a:gd name="T19" fmla="*/ 187 h 212"/>
                  <a:gd name="T20" fmla="*/ 22 w 162"/>
                  <a:gd name="T21" fmla="*/ 210 h 212"/>
                  <a:gd name="T22" fmla="*/ 23 w 162"/>
                  <a:gd name="T23" fmla="*/ 212 h 212"/>
                  <a:gd name="T24" fmla="*/ 26 w 162"/>
                  <a:gd name="T25" fmla="*/ 212 h 212"/>
                  <a:gd name="T26" fmla="*/ 158 w 162"/>
                  <a:gd name="T27" fmla="*/ 212 h 212"/>
                  <a:gd name="T28" fmla="*/ 162 w 162"/>
                  <a:gd name="T29" fmla="*/ 212 h 212"/>
                  <a:gd name="T30" fmla="*/ 162 w 162"/>
                  <a:gd name="T31" fmla="*/ 207 h 212"/>
                  <a:gd name="T32" fmla="*/ 162 w 162"/>
                  <a:gd name="T33" fmla="*/ 62 h 212"/>
                  <a:gd name="T34" fmla="*/ 162 w 162"/>
                  <a:gd name="T35" fmla="*/ 61 h 212"/>
                  <a:gd name="T36" fmla="*/ 161 w 162"/>
                  <a:gd name="T37" fmla="*/ 59 h 212"/>
                  <a:gd name="T38" fmla="*/ 117 w 162"/>
                  <a:gd name="T39" fmla="*/ 2 h 212"/>
                  <a:gd name="T40" fmla="*/ 114 w 162"/>
                  <a:gd name="T41" fmla="*/ 13 h 212"/>
                  <a:gd name="T42" fmla="*/ 149 w 162"/>
                  <a:gd name="T43" fmla="*/ 60 h 212"/>
                  <a:gd name="T44" fmla="*/ 106 w 162"/>
                  <a:gd name="T45" fmla="*/ 28 h 212"/>
                  <a:gd name="T46" fmla="*/ 114 w 162"/>
                  <a:gd name="T47" fmla="*/ 13 h 212"/>
                  <a:gd name="T48" fmla="*/ 12 w 162"/>
                  <a:gd name="T49" fmla="*/ 184 h 212"/>
                  <a:gd name="T50" fmla="*/ 25 w 162"/>
                  <a:gd name="T51" fmla="*/ 185 h 212"/>
                  <a:gd name="T52" fmla="*/ 26 w 162"/>
                  <a:gd name="T53" fmla="*/ 200 h 212"/>
                  <a:gd name="T54" fmla="*/ 12 w 162"/>
                  <a:gd name="T55" fmla="*/ 184 h 212"/>
                  <a:gd name="T56" fmla="*/ 153 w 162"/>
                  <a:gd name="T57" fmla="*/ 202 h 212"/>
                  <a:gd name="T58" fmla="*/ 34 w 162"/>
                  <a:gd name="T59" fmla="*/ 202 h 212"/>
                  <a:gd name="T60" fmla="*/ 32 w 162"/>
                  <a:gd name="T61" fmla="*/ 181 h 212"/>
                  <a:gd name="T62" fmla="*/ 31 w 162"/>
                  <a:gd name="T63" fmla="*/ 178 h 212"/>
                  <a:gd name="T64" fmla="*/ 28 w 162"/>
                  <a:gd name="T65" fmla="*/ 178 h 212"/>
                  <a:gd name="T66" fmla="*/ 10 w 162"/>
                  <a:gd name="T67" fmla="*/ 178 h 212"/>
                  <a:gd name="T68" fmla="*/ 10 w 162"/>
                  <a:gd name="T69" fmla="*/ 10 h 212"/>
                  <a:gd name="T70" fmla="*/ 107 w 162"/>
                  <a:gd name="T71" fmla="*/ 10 h 212"/>
                  <a:gd name="T72" fmla="*/ 98 w 162"/>
                  <a:gd name="T73" fmla="*/ 28 h 212"/>
                  <a:gd name="T74" fmla="*/ 97 w 162"/>
                  <a:gd name="T75" fmla="*/ 31 h 212"/>
                  <a:gd name="T76" fmla="*/ 99 w 162"/>
                  <a:gd name="T77" fmla="*/ 32 h 212"/>
                  <a:gd name="T78" fmla="*/ 153 w 162"/>
                  <a:gd name="T79" fmla="*/ 71 h 212"/>
                  <a:gd name="T80" fmla="*/ 153 w 162"/>
                  <a:gd name="T81" fmla="*/ 20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2" h="211">
                    <a:moveTo>
                      <a:pt x="117" y="2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1" y="187"/>
                      <a:pt x="1" y="187"/>
                      <a:pt x="1" y="187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3" y="212"/>
                      <a:pt x="23" y="212"/>
                      <a:pt x="23" y="212"/>
                    </a:cubicBezTo>
                    <a:cubicBezTo>
                      <a:pt x="26" y="212"/>
                      <a:pt x="26" y="212"/>
                      <a:pt x="26" y="212"/>
                    </a:cubicBezTo>
                    <a:cubicBezTo>
                      <a:pt x="158" y="212"/>
                      <a:pt x="158" y="212"/>
                      <a:pt x="158" y="212"/>
                    </a:cubicBezTo>
                    <a:cubicBezTo>
                      <a:pt x="162" y="212"/>
                      <a:pt x="162" y="212"/>
                      <a:pt x="162" y="212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1" y="59"/>
                      <a:pt x="161" y="59"/>
                      <a:pt x="161" y="59"/>
                    </a:cubicBezTo>
                    <a:lnTo>
                      <a:pt x="117" y="2"/>
                    </a:lnTo>
                    <a:close/>
                    <a:moveTo>
                      <a:pt x="114" y="13"/>
                    </a:moveTo>
                    <a:cubicBezTo>
                      <a:pt x="149" y="60"/>
                      <a:pt x="149" y="60"/>
                      <a:pt x="149" y="60"/>
                    </a:cubicBezTo>
                    <a:cubicBezTo>
                      <a:pt x="106" y="28"/>
                      <a:pt x="106" y="28"/>
                      <a:pt x="106" y="28"/>
                    </a:cubicBezTo>
                    <a:lnTo>
                      <a:pt x="114" y="13"/>
                    </a:lnTo>
                    <a:close/>
                    <a:moveTo>
                      <a:pt x="12" y="184"/>
                    </a:moveTo>
                    <a:cubicBezTo>
                      <a:pt x="17" y="184"/>
                      <a:pt x="22" y="185"/>
                      <a:pt x="25" y="185"/>
                    </a:cubicBezTo>
                    <a:cubicBezTo>
                      <a:pt x="26" y="200"/>
                      <a:pt x="26" y="200"/>
                      <a:pt x="26" y="200"/>
                    </a:cubicBezTo>
                    <a:lnTo>
                      <a:pt x="12" y="184"/>
                    </a:lnTo>
                    <a:close/>
                    <a:moveTo>
                      <a:pt x="153" y="202"/>
                    </a:moveTo>
                    <a:cubicBezTo>
                      <a:pt x="34" y="202"/>
                      <a:pt x="34" y="202"/>
                      <a:pt x="34" y="202"/>
                    </a:cubicBezTo>
                    <a:cubicBezTo>
                      <a:pt x="32" y="181"/>
                      <a:pt x="32" y="181"/>
                      <a:pt x="32" y="181"/>
                    </a:cubicBezTo>
                    <a:cubicBezTo>
                      <a:pt x="31" y="178"/>
                      <a:pt x="31" y="178"/>
                      <a:pt x="31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0" y="178"/>
                      <a:pt x="10" y="17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98" y="28"/>
                      <a:pt x="98" y="28"/>
                      <a:pt x="98" y="28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99" y="32"/>
                      <a:pt x="99" y="32"/>
                      <a:pt x="99" y="32"/>
                    </a:cubicBezTo>
                    <a:cubicBezTo>
                      <a:pt x="153" y="71"/>
                      <a:pt x="153" y="71"/>
                      <a:pt x="153" y="71"/>
                    </a:cubicBezTo>
                    <a:lnTo>
                      <a:pt x="153" y="2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5" name="Freeform 261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5007620" y="270313"/>
                <a:ext cx="358379" cy="458391"/>
              </a:xfrm>
              <a:custGeom>
                <a:avLst/>
                <a:gdLst>
                  <a:gd name="T0" fmla="*/ 291 w 301"/>
                  <a:gd name="T1" fmla="*/ 0 h 385"/>
                  <a:gd name="T2" fmla="*/ 9 w 301"/>
                  <a:gd name="T3" fmla="*/ 0 h 385"/>
                  <a:gd name="T4" fmla="*/ 0 w 301"/>
                  <a:gd name="T5" fmla="*/ 0 h 385"/>
                  <a:gd name="T6" fmla="*/ 0 w 301"/>
                  <a:gd name="T7" fmla="*/ 10 h 385"/>
                  <a:gd name="T8" fmla="*/ 0 w 301"/>
                  <a:gd name="T9" fmla="*/ 36 h 385"/>
                  <a:gd name="T10" fmla="*/ 19 w 301"/>
                  <a:gd name="T11" fmla="*/ 36 h 385"/>
                  <a:gd name="T12" fmla="*/ 19 w 301"/>
                  <a:gd name="T13" fmla="*/ 19 h 385"/>
                  <a:gd name="T14" fmla="*/ 282 w 301"/>
                  <a:gd name="T15" fmla="*/ 19 h 385"/>
                  <a:gd name="T16" fmla="*/ 282 w 301"/>
                  <a:gd name="T17" fmla="*/ 368 h 385"/>
                  <a:gd name="T18" fmla="*/ 261 w 301"/>
                  <a:gd name="T19" fmla="*/ 368 h 385"/>
                  <a:gd name="T20" fmla="*/ 261 w 301"/>
                  <a:gd name="T21" fmla="*/ 385 h 385"/>
                  <a:gd name="T22" fmla="*/ 291 w 301"/>
                  <a:gd name="T23" fmla="*/ 385 h 385"/>
                  <a:gd name="T24" fmla="*/ 301 w 301"/>
                  <a:gd name="T25" fmla="*/ 385 h 385"/>
                  <a:gd name="T26" fmla="*/ 301 w 301"/>
                  <a:gd name="T27" fmla="*/ 375 h 385"/>
                  <a:gd name="T28" fmla="*/ 301 w 301"/>
                  <a:gd name="T29" fmla="*/ 10 h 385"/>
                  <a:gd name="T30" fmla="*/ 301 w 301"/>
                  <a:gd name="T31" fmla="*/ 0 h 385"/>
                  <a:gd name="T32" fmla="*/ 291 w 301"/>
                  <a:gd name="T33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385">
                    <a:moveTo>
                      <a:pt x="291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6"/>
                    </a:lnTo>
                    <a:lnTo>
                      <a:pt x="19" y="36"/>
                    </a:lnTo>
                    <a:lnTo>
                      <a:pt x="19" y="19"/>
                    </a:lnTo>
                    <a:lnTo>
                      <a:pt x="282" y="19"/>
                    </a:lnTo>
                    <a:lnTo>
                      <a:pt x="282" y="368"/>
                    </a:lnTo>
                    <a:lnTo>
                      <a:pt x="261" y="368"/>
                    </a:lnTo>
                    <a:lnTo>
                      <a:pt x="261" y="385"/>
                    </a:lnTo>
                    <a:lnTo>
                      <a:pt x="291" y="385"/>
                    </a:lnTo>
                    <a:lnTo>
                      <a:pt x="301" y="385"/>
                    </a:lnTo>
                    <a:lnTo>
                      <a:pt x="301" y="375"/>
                    </a:lnTo>
                    <a:lnTo>
                      <a:pt x="301" y="10"/>
                    </a:lnTo>
                    <a:lnTo>
                      <a:pt x="301" y="0"/>
                    </a:lnTo>
                    <a:lnTo>
                      <a:pt x="29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6" name="Freeform 275"/>
              <p:cNvSpPr/>
              <p:nvPr>
                <p:custDataLst>
                  <p:tags r:id="rId21"/>
                </p:custDataLst>
              </p:nvPr>
            </p:nvSpPr>
            <p:spPr bwMode="auto">
              <a:xfrm>
                <a:off x="5120730" y="147679"/>
                <a:ext cx="371475" cy="458391"/>
              </a:xfrm>
              <a:custGeom>
                <a:avLst/>
                <a:gdLst>
                  <a:gd name="T0" fmla="*/ 0 w 312"/>
                  <a:gd name="T1" fmla="*/ 31 h 385"/>
                  <a:gd name="T2" fmla="*/ 17 w 312"/>
                  <a:gd name="T3" fmla="*/ 31 h 385"/>
                  <a:gd name="T4" fmla="*/ 17 w 312"/>
                  <a:gd name="T5" fmla="*/ 17 h 385"/>
                  <a:gd name="T6" fmla="*/ 295 w 312"/>
                  <a:gd name="T7" fmla="*/ 17 h 385"/>
                  <a:gd name="T8" fmla="*/ 295 w 312"/>
                  <a:gd name="T9" fmla="*/ 368 h 385"/>
                  <a:gd name="T10" fmla="*/ 272 w 312"/>
                  <a:gd name="T11" fmla="*/ 368 h 385"/>
                  <a:gd name="T12" fmla="*/ 272 w 312"/>
                  <a:gd name="T13" fmla="*/ 385 h 385"/>
                  <a:gd name="T14" fmla="*/ 305 w 312"/>
                  <a:gd name="T15" fmla="*/ 385 h 385"/>
                  <a:gd name="T16" fmla="*/ 312 w 312"/>
                  <a:gd name="T17" fmla="*/ 385 h 385"/>
                  <a:gd name="T18" fmla="*/ 312 w 312"/>
                  <a:gd name="T19" fmla="*/ 375 h 385"/>
                  <a:gd name="T20" fmla="*/ 312 w 312"/>
                  <a:gd name="T21" fmla="*/ 8 h 385"/>
                  <a:gd name="T22" fmla="*/ 312 w 312"/>
                  <a:gd name="T23" fmla="*/ 0 h 385"/>
                  <a:gd name="T24" fmla="*/ 305 w 312"/>
                  <a:gd name="T25" fmla="*/ 0 h 385"/>
                  <a:gd name="T26" fmla="*/ 9 w 312"/>
                  <a:gd name="T27" fmla="*/ 0 h 385"/>
                  <a:gd name="T28" fmla="*/ 0 w 312"/>
                  <a:gd name="T29" fmla="*/ 0 h 385"/>
                  <a:gd name="T30" fmla="*/ 0 w 312"/>
                  <a:gd name="T31" fmla="*/ 8 h 385"/>
                  <a:gd name="T32" fmla="*/ 0 w 312"/>
                  <a:gd name="T33" fmla="*/ 31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5">
                    <a:moveTo>
                      <a:pt x="0" y="31"/>
                    </a:moveTo>
                    <a:lnTo>
                      <a:pt x="17" y="31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8"/>
                    </a:lnTo>
                    <a:lnTo>
                      <a:pt x="272" y="368"/>
                    </a:lnTo>
                    <a:lnTo>
                      <a:pt x="272" y="385"/>
                    </a:lnTo>
                    <a:lnTo>
                      <a:pt x="305" y="385"/>
                    </a:lnTo>
                    <a:lnTo>
                      <a:pt x="312" y="385"/>
                    </a:lnTo>
                    <a:lnTo>
                      <a:pt x="312" y="375"/>
                    </a:lnTo>
                    <a:lnTo>
                      <a:pt x="312" y="8"/>
                    </a:lnTo>
                    <a:lnTo>
                      <a:pt x="312" y="0"/>
                    </a:lnTo>
                    <a:lnTo>
                      <a:pt x="305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7" name="Freeform 277"/>
              <p:cNvSpPr/>
              <p:nvPr>
                <p:custDataLst>
                  <p:tags r:id="rId22"/>
                </p:custDataLst>
              </p:nvPr>
            </p:nvSpPr>
            <p:spPr bwMode="auto">
              <a:xfrm>
                <a:off x="5050483" y="217926"/>
                <a:ext cx="371475" cy="458391"/>
              </a:xfrm>
              <a:custGeom>
                <a:avLst/>
                <a:gdLst>
                  <a:gd name="T0" fmla="*/ 0 w 312"/>
                  <a:gd name="T1" fmla="*/ 33 h 385"/>
                  <a:gd name="T2" fmla="*/ 17 w 312"/>
                  <a:gd name="T3" fmla="*/ 33 h 385"/>
                  <a:gd name="T4" fmla="*/ 17 w 312"/>
                  <a:gd name="T5" fmla="*/ 17 h 385"/>
                  <a:gd name="T6" fmla="*/ 295 w 312"/>
                  <a:gd name="T7" fmla="*/ 17 h 385"/>
                  <a:gd name="T8" fmla="*/ 295 w 312"/>
                  <a:gd name="T9" fmla="*/ 368 h 385"/>
                  <a:gd name="T10" fmla="*/ 272 w 312"/>
                  <a:gd name="T11" fmla="*/ 368 h 385"/>
                  <a:gd name="T12" fmla="*/ 272 w 312"/>
                  <a:gd name="T13" fmla="*/ 385 h 385"/>
                  <a:gd name="T14" fmla="*/ 303 w 312"/>
                  <a:gd name="T15" fmla="*/ 385 h 385"/>
                  <a:gd name="T16" fmla="*/ 312 w 312"/>
                  <a:gd name="T17" fmla="*/ 385 h 385"/>
                  <a:gd name="T18" fmla="*/ 312 w 312"/>
                  <a:gd name="T19" fmla="*/ 375 h 385"/>
                  <a:gd name="T20" fmla="*/ 312 w 312"/>
                  <a:gd name="T21" fmla="*/ 8 h 385"/>
                  <a:gd name="T22" fmla="*/ 312 w 312"/>
                  <a:gd name="T23" fmla="*/ 0 h 385"/>
                  <a:gd name="T24" fmla="*/ 303 w 312"/>
                  <a:gd name="T25" fmla="*/ 0 h 385"/>
                  <a:gd name="T26" fmla="*/ 7 w 312"/>
                  <a:gd name="T27" fmla="*/ 0 h 385"/>
                  <a:gd name="T28" fmla="*/ 0 w 312"/>
                  <a:gd name="T29" fmla="*/ 0 h 385"/>
                  <a:gd name="T30" fmla="*/ 0 w 312"/>
                  <a:gd name="T31" fmla="*/ 8 h 385"/>
                  <a:gd name="T32" fmla="*/ 0 w 312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8"/>
                    </a:lnTo>
                    <a:lnTo>
                      <a:pt x="272" y="368"/>
                    </a:lnTo>
                    <a:lnTo>
                      <a:pt x="272" y="385"/>
                    </a:lnTo>
                    <a:lnTo>
                      <a:pt x="303" y="385"/>
                    </a:lnTo>
                    <a:lnTo>
                      <a:pt x="312" y="385"/>
                    </a:lnTo>
                    <a:lnTo>
                      <a:pt x="312" y="375"/>
                    </a:lnTo>
                    <a:lnTo>
                      <a:pt x="312" y="8"/>
                    </a:lnTo>
                    <a:lnTo>
                      <a:pt x="312" y="0"/>
                    </a:lnTo>
                    <a:lnTo>
                      <a:pt x="303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8" name="Freeform 278"/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5093345" y="175063"/>
                <a:ext cx="372666" cy="458391"/>
              </a:xfrm>
              <a:custGeom>
                <a:avLst/>
                <a:gdLst>
                  <a:gd name="T0" fmla="*/ 0 w 313"/>
                  <a:gd name="T1" fmla="*/ 33 h 385"/>
                  <a:gd name="T2" fmla="*/ 17 w 313"/>
                  <a:gd name="T3" fmla="*/ 33 h 385"/>
                  <a:gd name="T4" fmla="*/ 17 w 313"/>
                  <a:gd name="T5" fmla="*/ 17 h 385"/>
                  <a:gd name="T6" fmla="*/ 295 w 313"/>
                  <a:gd name="T7" fmla="*/ 17 h 385"/>
                  <a:gd name="T8" fmla="*/ 295 w 313"/>
                  <a:gd name="T9" fmla="*/ 368 h 385"/>
                  <a:gd name="T10" fmla="*/ 273 w 313"/>
                  <a:gd name="T11" fmla="*/ 368 h 385"/>
                  <a:gd name="T12" fmla="*/ 273 w 313"/>
                  <a:gd name="T13" fmla="*/ 385 h 385"/>
                  <a:gd name="T14" fmla="*/ 303 w 313"/>
                  <a:gd name="T15" fmla="*/ 385 h 385"/>
                  <a:gd name="T16" fmla="*/ 313 w 313"/>
                  <a:gd name="T17" fmla="*/ 385 h 385"/>
                  <a:gd name="T18" fmla="*/ 313 w 313"/>
                  <a:gd name="T19" fmla="*/ 375 h 385"/>
                  <a:gd name="T20" fmla="*/ 313 w 313"/>
                  <a:gd name="T21" fmla="*/ 8 h 385"/>
                  <a:gd name="T22" fmla="*/ 313 w 313"/>
                  <a:gd name="T23" fmla="*/ 0 h 385"/>
                  <a:gd name="T24" fmla="*/ 303 w 313"/>
                  <a:gd name="T25" fmla="*/ 0 h 385"/>
                  <a:gd name="T26" fmla="*/ 8 w 313"/>
                  <a:gd name="T27" fmla="*/ 0 h 385"/>
                  <a:gd name="T28" fmla="*/ 0 w 313"/>
                  <a:gd name="T29" fmla="*/ 0 h 385"/>
                  <a:gd name="T30" fmla="*/ 0 w 313"/>
                  <a:gd name="T31" fmla="*/ 8 h 385"/>
                  <a:gd name="T32" fmla="*/ 0 w 313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8"/>
                    </a:lnTo>
                    <a:lnTo>
                      <a:pt x="273" y="368"/>
                    </a:lnTo>
                    <a:lnTo>
                      <a:pt x="273" y="385"/>
                    </a:lnTo>
                    <a:lnTo>
                      <a:pt x="303" y="385"/>
                    </a:lnTo>
                    <a:lnTo>
                      <a:pt x="313" y="385"/>
                    </a:lnTo>
                    <a:lnTo>
                      <a:pt x="313" y="375"/>
                    </a:lnTo>
                    <a:lnTo>
                      <a:pt x="313" y="8"/>
                    </a:lnTo>
                    <a:lnTo>
                      <a:pt x="313" y="0"/>
                    </a:lnTo>
                    <a:lnTo>
                      <a:pt x="30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9" name="Rectangle 323"/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5052864" y="472719"/>
                <a:ext cx="120254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0" name="Freeform 328"/>
              <p:cNvSpPr>
                <a:spLocks noEditPoint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5011193" y="542967"/>
                <a:ext cx="227410" cy="128587"/>
              </a:xfrm>
              <a:custGeom>
                <a:avLst/>
                <a:gdLst>
                  <a:gd name="T0" fmla="*/ 0 w 191"/>
                  <a:gd name="T1" fmla="*/ 108 h 108"/>
                  <a:gd name="T2" fmla="*/ 0 w 191"/>
                  <a:gd name="T3" fmla="*/ 108 h 108"/>
                  <a:gd name="T4" fmla="*/ 0 w 191"/>
                  <a:gd name="T5" fmla="*/ 108 h 108"/>
                  <a:gd name="T6" fmla="*/ 0 w 191"/>
                  <a:gd name="T7" fmla="*/ 108 h 108"/>
                  <a:gd name="T8" fmla="*/ 0 w 191"/>
                  <a:gd name="T9" fmla="*/ 108 h 108"/>
                  <a:gd name="T10" fmla="*/ 0 w 191"/>
                  <a:gd name="T11" fmla="*/ 108 h 108"/>
                  <a:gd name="T12" fmla="*/ 0 w 191"/>
                  <a:gd name="T13" fmla="*/ 108 h 108"/>
                  <a:gd name="T14" fmla="*/ 0 w 191"/>
                  <a:gd name="T15" fmla="*/ 108 h 108"/>
                  <a:gd name="T16" fmla="*/ 0 w 191"/>
                  <a:gd name="T17" fmla="*/ 108 h 108"/>
                  <a:gd name="T18" fmla="*/ 0 w 191"/>
                  <a:gd name="T19" fmla="*/ 108 h 108"/>
                  <a:gd name="T20" fmla="*/ 0 w 191"/>
                  <a:gd name="T21" fmla="*/ 108 h 108"/>
                  <a:gd name="T22" fmla="*/ 0 w 191"/>
                  <a:gd name="T23" fmla="*/ 108 h 108"/>
                  <a:gd name="T24" fmla="*/ 0 w 191"/>
                  <a:gd name="T25" fmla="*/ 0 h 108"/>
                  <a:gd name="T26" fmla="*/ 0 w 191"/>
                  <a:gd name="T27" fmla="*/ 0 h 108"/>
                  <a:gd name="T28" fmla="*/ 0 w 191"/>
                  <a:gd name="T29" fmla="*/ 0 h 108"/>
                  <a:gd name="T30" fmla="*/ 0 w 191"/>
                  <a:gd name="T31" fmla="*/ 106 h 108"/>
                  <a:gd name="T32" fmla="*/ 2 w 191"/>
                  <a:gd name="T33" fmla="*/ 106 h 108"/>
                  <a:gd name="T34" fmla="*/ 2 w 191"/>
                  <a:gd name="T35" fmla="*/ 106 h 108"/>
                  <a:gd name="T36" fmla="*/ 191 w 191"/>
                  <a:gd name="T37" fmla="*/ 106 h 108"/>
                  <a:gd name="T38" fmla="*/ 191 w 191"/>
                  <a:gd name="T39" fmla="*/ 106 h 108"/>
                  <a:gd name="T40" fmla="*/ 191 w 191"/>
                  <a:gd name="T41" fmla="*/ 106 h 108"/>
                  <a:gd name="T42" fmla="*/ 187 w 191"/>
                  <a:gd name="T43" fmla="*/ 108 h 108"/>
                  <a:gd name="T44" fmla="*/ 187 w 191"/>
                  <a:gd name="T45" fmla="*/ 108 h 108"/>
                  <a:gd name="T46" fmla="*/ 0 w 191"/>
                  <a:gd name="T47" fmla="*/ 108 h 108"/>
                  <a:gd name="T48" fmla="*/ 2 w 191"/>
                  <a:gd name="T49" fmla="*/ 108 h 108"/>
                  <a:gd name="T50" fmla="*/ 187 w 191"/>
                  <a:gd name="T51" fmla="*/ 108 h 108"/>
                  <a:gd name="T52" fmla="*/ 189 w 191"/>
                  <a:gd name="T53" fmla="*/ 106 h 108"/>
                  <a:gd name="T54" fmla="*/ 2 w 191"/>
                  <a:gd name="T55" fmla="*/ 106 h 108"/>
                  <a:gd name="T56" fmla="*/ 2 w 191"/>
                  <a:gd name="T57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1" h="108">
                    <a:moveTo>
                      <a:pt x="0" y="108"/>
                    </a:move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2" y="106"/>
                    </a:lnTo>
                    <a:lnTo>
                      <a:pt x="191" y="106"/>
                    </a:lnTo>
                    <a:lnTo>
                      <a:pt x="191" y="106"/>
                    </a:lnTo>
                    <a:lnTo>
                      <a:pt x="191" y="106"/>
                    </a:lnTo>
                    <a:lnTo>
                      <a:pt x="187" y="108"/>
                    </a:lnTo>
                    <a:lnTo>
                      <a:pt x="187" y="108"/>
                    </a:lnTo>
                    <a:lnTo>
                      <a:pt x="0" y="108"/>
                    </a:lnTo>
                    <a:close/>
                    <a:moveTo>
                      <a:pt x="2" y="108"/>
                    </a:moveTo>
                    <a:lnTo>
                      <a:pt x="187" y="108"/>
                    </a:lnTo>
                    <a:lnTo>
                      <a:pt x="189" y="106"/>
                    </a:lnTo>
                    <a:lnTo>
                      <a:pt x="2" y="106"/>
                    </a:lnTo>
                    <a:lnTo>
                      <a:pt x="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1" name="Freeform 329"/>
              <p:cNvSpPr/>
              <p:nvPr>
                <p:custDataLst>
                  <p:tags r:id="rId26"/>
                </p:custDataLst>
              </p:nvPr>
            </p:nvSpPr>
            <p:spPr bwMode="auto">
              <a:xfrm>
                <a:off x="5011193" y="553682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2" name="Freeform 330"/>
              <p:cNvSpPr/>
              <p:nvPr>
                <p:custDataLst>
                  <p:tags r:id="rId27"/>
                </p:custDataLst>
              </p:nvPr>
            </p:nvSpPr>
            <p:spPr bwMode="auto">
              <a:xfrm>
                <a:off x="5011193" y="540585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3" name="Freeform 332"/>
              <p:cNvSpPr/>
              <p:nvPr>
                <p:custDataLst>
                  <p:tags r:id="rId28"/>
                </p:custDataLst>
              </p:nvPr>
            </p:nvSpPr>
            <p:spPr bwMode="auto">
              <a:xfrm>
                <a:off x="5011193" y="578685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4" name="Freeform 333"/>
              <p:cNvSpPr/>
              <p:nvPr>
                <p:custDataLst>
                  <p:tags r:id="rId29"/>
                </p:custDataLst>
              </p:nvPr>
            </p:nvSpPr>
            <p:spPr bwMode="auto">
              <a:xfrm>
                <a:off x="5011193" y="591782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5" name="Freeform 334"/>
              <p:cNvSpPr/>
              <p:nvPr>
                <p:custDataLst>
                  <p:tags r:id="rId30"/>
                </p:custDataLst>
              </p:nvPr>
            </p:nvSpPr>
            <p:spPr bwMode="auto">
              <a:xfrm>
                <a:off x="5011193" y="603688"/>
                <a:ext cx="227410" cy="4762"/>
              </a:xfrm>
              <a:custGeom>
                <a:avLst/>
                <a:gdLst>
                  <a:gd name="T0" fmla="*/ 0 w 191"/>
                  <a:gd name="T1" fmla="*/ 4 h 4"/>
                  <a:gd name="T2" fmla="*/ 0 w 191"/>
                  <a:gd name="T3" fmla="*/ 4 h 4"/>
                  <a:gd name="T4" fmla="*/ 0 w 191"/>
                  <a:gd name="T5" fmla="*/ 2 h 4"/>
                  <a:gd name="T6" fmla="*/ 2 w 191"/>
                  <a:gd name="T7" fmla="*/ 0 h 4"/>
                  <a:gd name="T8" fmla="*/ 2 w 191"/>
                  <a:gd name="T9" fmla="*/ 0 h 4"/>
                  <a:gd name="T10" fmla="*/ 191 w 191"/>
                  <a:gd name="T11" fmla="*/ 0 h 4"/>
                  <a:gd name="T12" fmla="*/ 191 w 191"/>
                  <a:gd name="T13" fmla="*/ 0 h 4"/>
                  <a:gd name="T14" fmla="*/ 191 w 191"/>
                  <a:gd name="T15" fmla="*/ 2 h 4"/>
                  <a:gd name="T16" fmla="*/ 4 w 191"/>
                  <a:gd name="T17" fmla="*/ 2 h 4"/>
                  <a:gd name="T18" fmla="*/ 0 w 191"/>
                  <a:gd name="T19" fmla="*/ 4 h 4"/>
                  <a:gd name="T20" fmla="*/ 0 w 191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4">
                    <a:moveTo>
                      <a:pt x="0" y="4"/>
                    </a:move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2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6" name="Freeform 335"/>
              <p:cNvSpPr/>
              <p:nvPr>
                <p:custDataLst>
                  <p:tags r:id="rId31"/>
                </p:custDataLst>
              </p:nvPr>
            </p:nvSpPr>
            <p:spPr bwMode="auto">
              <a:xfrm>
                <a:off x="5011193" y="616785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7" name="Freeform 336"/>
              <p:cNvSpPr/>
              <p:nvPr>
                <p:custDataLst>
                  <p:tags r:id="rId32"/>
                </p:custDataLst>
              </p:nvPr>
            </p:nvSpPr>
            <p:spPr bwMode="auto">
              <a:xfrm>
                <a:off x="5011193" y="631073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8" name="Freeform 337"/>
              <p:cNvSpPr/>
              <p:nvPr>
                <p:custDataLst>
                  <p:tags r:id="rId33"/>
                </p:custDataLst>
              </p:nvPr>
            </p:nvSpPr>
            <p:spPr bwMode="auto">
              <a:xfrm>
                <a:off x="5011193" y="641788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2 h 2"/>
                  <a:gd name="T16" fmla="*/ 4 w 191"/>
                  <a:gd name="T17" fmla="*/ 2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9" name="Freeform 338"/>
              <p:cNvSpPr/>
              <p:nvPr>
                <p:custDataLst>
                  <p:tags r:id="rId34"/>
                </p:custDataLst>
              </p:nvPr>
            </p:nvSpPr>
            <p:spPr bwMode="auto">
              <a:xfrm>
                <a:off x="5011193" y="656076"/>
                <a:ext cx="227410" cy="2381"/>
              </a:xfrm>
              <a:custGeom>
                <a:avLst/>
                <a:gdLst>
                  <a:gd name="T0" fmla="*/ 0 w 191"/>
                  <a:gd name="T1" fmla="*/ 2 h 2"/>
                  <a:gd name="T2" fmla="*/ 0 w 191"/>
                  <a:gd name="T3" fmla="*/ 2 h 2"/>
                  <a:gd name="T4" fmla="*/ 0 w 191"/>
                  <a:gd name="T5" fmla="*/ 2 h 2"/>
                  <a:gd name="T6" fmla="*/ 2 w 191"/>
                  <a:gd name="T7" fmla="*/ 0 h 2"/>
                  <a:gd name="T8" fmla="*/ 2 w 191"/>
                  <a:gd name="T9" fmla="*/ 0 h 2"/>
                  <a:gd name="T10" fmla="*/ 191 w 191"/>
                  <a:gd name="T11" fmla="*/ 0 h 2"/>
                  <a:gd name="T12" fmla="*/ 191 w 191"/>
                  <a:gd name="T13" fmla="*/ 0 h 2"/>
                  <a:gd name="T14" fmla="*/ 191 w 191"/>
                  <a:gd name="T15" fmla="*/ 0 h 2"/>
                  <a:gd name="T16" fmla="*/ 4 w 191"/>
                  <a:gd name="T17" fmla="*/ 0 h 2"/>
                  <a:gd name="T18" fmla="*/ 0 w 191"/>
                  <a:gd name="T19" fmla="*/ 2 h 2"/>
                  <a:gd name="T20" fmla="*/ 0 w 191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0" name="Rectangle 339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5015955" y="662029"/>
                <a:ext cx="2381" cy="7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1" name="Rectangle 340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5018336" y="664410"/>
                <a:ext cx="2381" cy="47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2" name="Rectangle 341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027861" y="658457"/>
                <a:ext cx="2381" cy="107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3" name="Rectangle 342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5030242" y="648932"/>
                <a:ext cx="2381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4" name="Rectangle 343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5038577" y="644169"/>
                <a:ext cx="2381" cy="2500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5" name="Rectangle 344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5040959" y="653694"/>
                <a:ext cx="2381" cy="1547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6" name="Rectangle 345"/>
              <p:cNvSpPr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5050484" y="641788"/>
                <a:ext cx="2381" cy="27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7" name="Rectangle 346"/>
              <p:cNvSpPr>
                <a:spLocks noChangeArrowheads="1"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5052864" y="619167"/>
                <a:ext cx="2381" cy="500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8" name="Rectangle 347"/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5061198" y="638217"/>
                <a:ext cx="2381" cy="309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79" name="Rectangle 348"/>
              <p:cNvSpPr>
                <a:spLocks noChangeArrowheads="1"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5063580" y="658457"/>
                <a:ext cx="2381" cy="107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0" name="Rectangle 349"/>
              <p:cNvSpPr>
                <a:spLocks noChangeArrowheads="1"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5073105" y="631073"/>
                <a:ext cx="2381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1" name="Rectangle 350"/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5075486" y="662029"/>
                <a:ext cx="2381" cy="7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2" name="Rectangle 351"/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5081439" y="623929"/>
                <a:ext cx="4762" cy="452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3" name="Rectangle 352"/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5086202" y="648932"/>
                <a:ext cx="2381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4" name="Rectangle 353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5093346" y="619167"/>
                <a:ext cx="4762" cy="500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5" name="Rectangle 354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5098108" y="644169"/>
                <a:ext cx="2381" cy="2500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6" name="Rectangle 355"/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5105253" y="613213"/>
                <a:ext cx="3572" cy="55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7" name="Rectangle 356"/>
              <p:cNvSpPr>
                <a:spLocks noChangeArrowheads="1"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5108823" y="638217"/>
                <a:ext cx="2381" cy="309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8" name="Rectangle 357"/>
              <p:cNvSpPr>
                <a:spLocks noChangeArrowheads="1"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5115967" y="606069"/>
                <a:ext cx="4762" cy="6310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89" name="Rectangle 358"/>
              <p:cNvSpPr>
                <a:spLocks noChangeArrowheads="1"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5120730" y="646551"/>
                <a:ext cx="2381" cy="226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0" name="Rectangle 359"/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5127873" y="598925"/>
                <a:ext cx="2381" cy="702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1" name="Rectangle 360"/>
              <p:cNvSpPr>
                <a:spLocks noChangeArrowheads="1"/>
              </p:cNvSpPr>
              <p:nvPr>
                <p:custDataLst>
                  <p:tags r:id="rId56"/>
                </p:custDataLst>
              </p:nvPr>
            </p:nvSpPr>
            <p:spPr bwMode="auto">
              <a:xfrm>
                <a:off x="5130255" y="594163"/>
                <a:ext cx="3572" cy="750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2" name="Rectangle 361"/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5138589" y="594163"/>
                <a:ext cx="2381" cy="750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3" name="Rectangle 362"/>
              <p:cNvSpPr>
                <a:spLocks noChangeArrowheads="1"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5140970" y="588210"/>
                <a:ext cx="4762" cy="809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4" name="Rectangle 363"/>
              <p:cNvSpPr>
                <a:spLocks noChangeArrowheads="1"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5150496" y="585829"/>
                <a:ext cx="2381" cy="83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5" name="Rectangle 364"/>
              <p:cNvSpPr>
                <a:spLocks noChangeArrowheads="1"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5152877" y="578685"/>
                <a:ext cx="1191" cy="90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6" name="Rectangle 365"/>
              <p:cNvSpPr>
                <a:spLocks noChangeArrowheads="1"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5161211" y="581066"/>
                <a:ext cx="2381" cy="881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7" name="Rectangle 366"/>
              <p:cNvSpPr>
                <a:spLocks noChangeArrowheads="1"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5163593" y="591782"/>
                <a:ext cx="2381" cy="773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8" name="Rectangle 367"/>
              <p:cNvSpPr>
                <a:spLocks noChangeArrowheads="1"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5173118" y="573923"/>
                <a:ext cx="2381" cy="95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99" name="Rectangle 368"/>
              <p:cNvSpPr>
                <a:spLocks noChangeArrowheads="1"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5175499" y="626310"/>
                <a:ext cx="2381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0" name="Rectangle 369"/>
              <p:cNvSpPr>
                <a:spLocks noChangeArrowheads="1"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5183833" y="567969"/>
                <a:ext cx="2381" cy="10120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1" name="Rectangle 370"/>
              <p:cNvSpPr>
                <a:spLocks noChangeArrowheads="1"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5186214" y="556063"/>
                <a:ext cx="2381" cy="1131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2" name="Rectangle 371"/>
              <p:cNvSpPr>
                <a:spLocks noChangeArrowheads="1"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5195739" y="560825"/>
                <a:ext cx="2381" cy="1083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3" name="Rectangle 372"/>
              <p:cNvSpPr>
                <a:spLocks noChangeArrowheads="1"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5198121" y="623929"/>
                <a:ext cx="2381" cy="452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4" name="Rectangle 373"/>
              <p:cNvSpPr>
                <a:spLocks noChangeArrowheads="1"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5206455" y="556063"/>
                <a:ext cx="2381" cy="1131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5" name="Rectangle 374"/>
              <p:cNvSpPr>
                <a:spLocks noChangeArrowheads="1"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5208836" y="596544"/>
                <a:ext cx="2381" cy="726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6" name="Rectangle 375"/>
              <p:cNvSpPr>
                <a:spLocks noChangeArrowheads="1"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5218361" y="548919"/>
                <a:ext cx="2381" cy="1202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7" name="Rectangle 376"/>
              <p:cNvSpPr>
                <a:spLocks noChangeArrowheads="1"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5220743" y="588210"/>
                <a:ext cx="2381" cy="809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8" name="Rectangle 377"/>
              <p:cNvSpPr>
                <a:spLocks noChangeArrowheads="1"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5229077" y="542966"/>
                <a:ext cx="2381" cy="1262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109" name="Rectangle 378"/>
              <p:cNvSpPr>
                <a:spLocks noChangeArrowheads="1"/>
              </p:cNvSpPr>
              <p:nvPr>
                <p:custDataLst>
                  <p:tags r:id="rId74"/>
                </p:custDataLst>
              </p:nvPr>
            </p:nvSpPr>
            <p:spPr bwMode="auto">
              <a:xfrm>
                <a:off x="5231458" y="569160"/>
                <a:ext cx="2381" cy="1000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>
              <p:custDataLst>
                <p:tags r:id="rId8"/>
              </p:custDataLst>
            </p:nvPr>
          </p:nvGrpSpPr>
          <p:grpSpPr>
            <a:xfrm>
              <a:off x="3514610" y="1806260"/>
              <a:ext cx="551259" cy="664200"/>
              <a:chOff x="3085982" y="1705631"/>
              <a:chExt cx="551259" cy="665560"/>
            </a:xfrm>
            <a:solidFill>
              <a:schemeClr val="bg1"/>
            </a:solidFill>
          </p:grpSpPr>
          <p:sp>
            <p:nvSpPr>
              <p:cNvPr id="44" name="Freeform 292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3264574" y="1705631"/>
                <a:ext cx="372666" cy="457200"/>
              </a:xfrm>
              <a:custGeom>
                <a:avLst/>
                <a:gdLst>
                  <a:gd name="T0" fmla="*/ 0 w 313"/>
                  <a:gd name="T1" fmla="*/ 32 h 384"/>
                  <a:gd name="T2" fmla="*/ 19 w 313"/>
                  <a:gd name="T3" fmla="*/ 32 h 384"/>
                  <a:gd name="T4" fmla="*/ 19 w 313"/>
                  <a:gd name="T5" fmla="*/ 17 h 384"/>
                  <a:gd name="T6" fmla="*/ 296 w 313"/>
                  <a:gd name="T7" fmla="*/ 17 h 384"/>
                  <a:gd name="T8" fmla="*/ 296 w 313"/>
                  <a:gd name="T9" fmla="*/ 367 h 384"/>
                  <a:gd name="T10" fmla="*/ 275 w 313"/>
                  <a:gd name="T11" fmla="*/ 367 h 384"/>
                  <a:gd name="T12" fmla="*/ 275 w 313"/>
                  <a:gd name="T13" fmla="*/ 384 h 384"/>
                  <a:gd name="T14" fmla="*/ 305 w 313"/>
                  <a:gd name="T15" fmla="*/ 384 h 384"/>
                  <a:gd name="T16" fmla="*/ 313 w 313"/>
                  <a:gd name="T17" fmla="*/ 384 h 384"/>
                  <a:gd name="T18" fmla="*/ 313 w 313"/>
                  <a:gd name="T19" fmla="*/ 375 h 384"/>
                  <a:gd name="T20" fmla="*/ 313 w 313"/>
                  <a:gd name="T21" fmla="*/ 9 h 384"/>
                  <a:gd name="T22" fmla="*/ 313 w 313"/>
                  <a:gd name="T23" fmla="*/ 0 h 384"/>
                  <a:gd name="T24" fmla="*/ 305 w 313"/>
                  <a:gd name="T25" fmla="*/ 0 h 384"/>
                  <a:gd name="T26" fmla="*/ 10 w 313"/>
                  <a:gd name="T27" fmla="*/ 0 h 384"/>
                  <a:gd name="T28" fmla="*/ 0 w 313"/>
                  <a:gd name="T29" fmla="*/ 0 h 384"/>
                  <a:gd name="T30" fmla="*/ 0 w 313"/>
                  <a:gd name="T31" fmla="*/ 9 h 384"/>
                  <a:gd name="T32" fmla="*/ 0 w 313"/>
                  <a:gd name="T33" fmla="*/ 3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4">
                    <a:moveTo>
                      <a:pt x="0" y="32"/>
                    </a:moveTo>
                    <a:lnTo>
                      <a:pt x="19" y="32"/>
                    </a:lnTo>
                    <a:lnTo>
                      <a:pt x="19" y="17"/>
                    </a:lnTo>
                    <a:lnTo>
                      <a:pt x="296" y="17"/>
                    </a:lnTo>
                    <a:lnTo>
                      <a:pt x="296" y="367"/>
                    </a:lnTo>
                    <a:lnTo>
                      <a:pt x="275" y="367"/>
                    </a:lnTo>
                    <a:lnTo>
                      <a:pt x="275" y="384"/>
                    </a:lnTo>
                    <a:lnTo>
                      <a:pt x="305" y="384"/>
                    </a:lnTo>
                    <a:lnTo>
                      <a:pt x="313" y="384"/>
                    </a:lnTo>
                    <a:lnTo>
                      <a:pt x="313" y="375"/>
                    </a:lnTo>
                    <a:lnTo>
                      <a:pt x="313" y="9"/>
                    </a:lnTo>
                    <a:lnTo>
                      <a:pt x="313" y="0"/>
                    </a:lnTo>
                    <a:lnTo>
                      <a:pt x="30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45" name="Rectangle 293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156229" y="2258080"/>
                <a:ext cx="104775" cy="202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46" name="Rectangle 294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3156229" y="2130684"/>
                <a:ext cx="247650" cy="226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47" name="Rectangle 295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3156229" y="2187834"/>
                <a:ext cx="104775" cy="226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48" name="Freeform 296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3153848" y="1821122"/>
                <a:ext cx="372666" cy="457200"/>
              </a:xfrm>
              <a:custGeom>
                <a:avLst/>
                <a:gdLst>
                  <a:gd name="T0" fmla="*/ 305 w 313"/>
                  <a:gd name="T1" fmla="*/ 0 h 384"/>
                  <a:gd name="T2" fmla="*/ 10 w 313"/>
                  <a:gd name="T3" fmla="*/ 0 h 384"/>
                  <a:gd name="T4" fmla="*/ 0 w 313"/>
                  <a:gd name="T5" fmla="*/ 0 h 384"/>
                  <a:gd name="T6" fmla="*/ 0 w 313"/>
                  <a:gd name="T7" fmla="*/ 9 h 384"/>
                  <a:gd name="T8" fmla="*/ 0 w 313"/>
                  <a:gd name="T9" fmla="*/ 32 h 384"/>
                  <a:gd name="T10" fmla="*/ 17 w 313"/>
                  <a:gd name="T11" fmla="*/ 32 h 384"/>
                  <a:gd name="T12" fmla="*/ 17 w 313"/>
                  <a:gd name="T13" fmla="*/ 17 h 384"/>
                  <a:gd name="T14" fmla="*/ 295 w 313"/>
                  <a:gd name="T15" fmla="*/ 17 h 384"/>
                  <a:gd name="T16" fmla="*/ 295 w 313"/>
                  <a:gd name="T17" fmla="*/ 367 h 384"/>
                  <a:gd name="T18" fmla="*/ 273 w 313"/>
                  <a:gd name="T19" fmla="*/ 367 h 384"/>
                  <a:gd name="T20" fmla="*/ 273 w 313"/>
                  <a:gd name="T21" fmla="*/ 384 h 384"/>
                  <a:gd name="T22" fmla="*/ 305 w 313"/>
                  <a:gd name="T23" fmla="*/ 384 h 384"/>
                  <a:gd name="T24" fmla="*/ 313 w 313"/>
                  <a:gd name="T25" fmla="*/ 384 h 384"/>
                  <a:gd name="T26" fmla="*/ 313 w 313"/>
                  <a:gd name="T27" fmla="*/ 377 h 384"/>
                  <a:gd name="T28" fmla="*/ 313 w 313"/>
                  <a:gd name="T29" fmla="*/ 9 h 384"/>
                  <a:gd name="T30" fmla="*/ 313 w 313"/>
                  <a:gd name="T31" fmla="*/ 0 h 384"/>
                  <a:gd name="T32" fmla="*/ 305 w 313"/>
                  <a:gd name="T33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4">
                    <a:moveTo>
                      <a:pt x="305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lnTo>
                      <a:pt x="17" y="32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7"/>
                    </a:lnTo>
                    <a:lnTo>
                      <a:pt x="273" y="367"/>
                    </a:lnTo>
                    <a:lnTo>
                      <a:pt x="273" y="384"/>
                    </a:lnTo>
                    <a:lnTo>
                      <a:pt x="305" y="384"/>
                    </a:lnTo>
                    <a:lnTo>
                      <a:pt x="313" y="384"/>
                    </a:lnTo>
                    <a:lnTo>
                      <a:pt x="313" y="377"/>
                    </a:lnTo>
                    <a:lnTo>
                      <a:pt x="313" y="9"/>
                    </a:lnTo>
                    <a:lnTo>
                      <a:pt x="313" y="0"/>
                    </a:lnTo>
                    <a:lnTo>
                      <a:pt x="3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49" name="Freeform 297"/>
              <p:cNvSpPr>
                <a:spLocks noEditPoint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3085982" y="1886606"/>
                <a:ext cx="381000" cy="484585"/>
              </a:xfrm>
              <a:custGeom>
                <a:avLst/>
                <a:gdLst>
                  <a:gd name="T0" fmla="*/ 0 w 320"/>
                  <a:gd name="T1" fmla="*/ 407 h 407"/>
                  <a:gd name="T2" fmla="*/ 267 w 320"/>
                  <a:gd name="T3" fmla="*/ 407 h 407"/>
                  <a:gd name="T4" fmla="*/ 320 w 320"/>
                  <a:gd name="T5" fmla="*/ 287 h 407"/>
                  <a:gd name="T6" fmla="*/ 320 w 320"/>
                  <a:gd name="T7" fmla="*/ 0 h 407"/>
                  <a:gd name="T8" fmla="*/ 0 w 320"/>
                  <a:gd name="T9" fmla="*/ 0 h 407"/>
                  <a:gd name="T10" fmla="*/ 0 w 320"/>
                  <a:gd name="T11" fmla="*/ 407 h 407"/>
                  <a:gd name="T12" fmla="*/ 251 w 320"/>
                  <a:gd name="T13" fmla="*/ 379 h 407"/>
                  <a:gd name="T14" fmla="*/ 227 w 320"/>
                  <a:gd name="T15" fmla="*/ 331 h 407"/>
                  <a:gd name="T16" fmla="*/ 290 w 320"/>
                  <a:gd name="T17" fmla="*/ 293 h 407"/>
                  <a:gd name="T18" fmla="*/ 251 w 320"/>
                  <a:gd name="T19" fmla="*/ 379 h 407"/>
                  <a:gd name="T20" fmla="*/ 26 w 320"/>
                  <a:gd name="T21" fmla="*/ 26 h 407"/>
                  <a:gd name="T22" fmla="*/ 293 w 320"/>
                  <a:gd name="T23" fmla="*/ 26 h 407"/>
                  <a:gd name="T24" fmla="*/ 293 w 320"/>
                  <a:gd name="T25" fmla="*/ 266 h 407"/>
                  <a:gd name="T26" fmla="*/ 198 w 320"/>
                  <a:gd name="T27" fmla="*/ 322 h 407"/>
                  <a:gd name="T28" fmla="*/ 229 w 320"/>
                  <a:gd name="T29" fmla="*/ 381 h 407"/>
                  <a:gd name="T30" fmla="*/ 26 w 320"/>
                  <a:gd name="T31" fmla="*/ 381 h 407"/>
                  <a:gd name="T32" fmla="*/ 26 w 320"/>
                  <a:gd name="T33" fmla="*/ 2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0" h="407">
                    <a:moveTo>
                      <a:pt x="0" y="407"/>
                    </a:moveTo>
                    <a:lnTo>
                      <a:pt x="267" y="407"/>
                    </a:lnTo>
                    <a:lnTo>
                      <a:pt x="320" y="287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407"/>
                    </a:lnTo>
                    <a:close/>
                    <a:moveTo>
                      <a:pt x="251" y="379"/>
                    </a:moveTo>
                    <a:lnTo>
                      <a:pt x="227" y="331"/>
                    </a:lnTo>
                    <a:lnTo>
                      <a:pt x="290" y="293"/>
                    </a:lnTo>
                    <a:lnTo>
                      <a:pt x="251" y="379"/>
                    </a:lnTo>
                    <a:close/>
                    <a:moveTo>
                      <a:pt x="26" y="26"/>
                    </a:moveTo>
                    <a:lnTo>
                      <a:pt x="293" y="26"/>
                    </a:lnTo>
                    <a:lnTo>
                      <a:pt x="293" y="266"/>
                    </a:lnTo>
                    <a:lnTo>
                      <a:pt x="198" y="322"/>
                    </a:lnTo>
                    <a:lnTo>
                      <a:pt x="229" y="381"/>
                    </a:lnTo>
                    <a:lnTo>
                      <a:pt x="26" y="381"/>
                    </a:lnTo>
                    <a:lnTo>
                      <a:pt x="2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0" name="Freeform 298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3194329" y="1775878"/>
                <a:ext cx="372666" cy="457200"/>
              </a:xfrm>
              <a:custGeom>
                <a:avLst/>
                <a:gdLst>
                  <a:gd name="T0" fmla="*/ 0 w 313"/>
                  <a:gd name="T1" fmla="*/ 32 h 384"/>
                  <a:gd name="T2" fmla="*/ 17 w 313"/>
                  <a:gd name="T3" fmla="*/ 32 h 384"/>
                  <a:gd name="T4" fmla="*/ 17 w 313"/>
                  <a:gd name="T5" fmla="*/ 17 h 384"/>
                  <a:gd name="T6" fmla="*/ 296 w 313"/>
                  <a:gd name="T7" fmla="*/ 17 h 384"/>
                  <a:gd name="T8" fmla="*/ 296 w 313"/>
                  <a:gd name="T9" fmla="*/ 367 h 384"/>
                  <a:gd name="T10" fmla="*/ 273 w 313"/>
                  <a:gd name="T11" fmla="*/ 367 h 384"/>
                  <a:gd name="T12" fmla="*/ 273 w 313"/>
                  <a:gd name="T13" fmla="*/ 384 h 384"/>
                  <a:gd name="T14" fmla="*/ 303 w 313"/>
                  <a:gd name="T15" fmla="*/ 384 h 384"/>
                  <a:gd name="T16" fmla="*/ 313 w 313"/>
                  <a:gd name="T17" fmla="*/ 384 h 384"/>
                  <a:gd name="T18" fmla="*/ 313 w 313"/>
                  <a:gd name="T19" fmla="*/ 375 h 384"/>
                  <a:gd name="T20" fmla="*/ 313 w 313"/>
                  <a:gd name="T21" fmla="*/ 9 h 384"/>
                  <a:gd name="T22" fmla="*/ 313 w 313"/>
                  <a:gd name="T23" fmla="*/ 0 h 384"/>
                  <a:gd name="T24" fmla="*/ 303 w 313"/>
                  <a:gd name="T25" fmla="*/ 0 h 384"/>
                  <a:gd name="T26" fmla="*/ 8 w 313"/>
                  <a:gd name="T27" fmla="*/ 0 h 384"/>
                  <a:gd name="T28" fmla="*/ 0 w 313"/>
                  <a:gd name="T29" fmla="*/ 0 h 384"/>
                  <a:gd name="T30" fmla="*/ 0 w 313"/>
                  <a:gd name="T31" fmla="*/ 9 h 384"/>
                  <a:gd name="T32" fmla="*/ 0 w 313"/>
                  <a:gd name="T33" fmla="*/ 3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3" h="384">
                    <a:moveTo>
                      <a:pt x="0" y="32"/>
                    </a:moveTo>
                    <a:lnTo>
                      <a:pt x="17" y="32"/>
                    </a:lnTo>
                    <a:lnTo>
                      <a:pt x="17" y="17"/>
                    </a:lnTo>
                    <a:lnTo>
                      <a:pt x="296" y="17"/>
                    </a:lnTo>
                    <a:lnTo>
                      <a:pt x="296" y="367"/>
                    </a:lnTo>
                    <a:lnTo>
                      <a:pt x="273" y="367"/>
                    </a:lnTo>
                    <a:lnTo>
                      <a:pt x="273" y="384"/>
                    </a:lnTo>
                    <a:lnTo>
                      <a:pt x="303" y="384"/>
                    </a:lnTo>
                    <a:lnTo>
                      <a:pt x="313" y="384"/>
                    </a:lnTo>
                    <a:lnTo>
                      <a:pt x="313" y="375"/>
                    </a:lnTo>
                    <a:lnTo>
                      <a:pt x="313" y="9"/>
                    </a:lnTo>
                    <a:lnTo>
                      <a:pt x="313" y="0"/>
                    </a:lnTo>
                    <a:lnTo>
                      <a:pt x="30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1" name="Freeform 299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3238380" y="1731824"/>
                <a:ext cx="371475" cy="458391"/>
              </a:xfrm>
              <a:custGeom>
                <a:avLst/>
                <a:gdLst>
                  <a:gd name="T0" fmla="*/ 0 w 312"/>
                  <a:gd name="T1" fmla="*/ 33 h 385"/>
                  <a:gd name="T2" fmla="*/ 17 w 312"/>
                  <a:gd name="T3" fmla="*/ 33 h 385"/>
                  <a:gd name="T4" fmla="*/ 17 w 312"/>
                  <a:gd name="T5" fmla="*/ 17 h 385"/>
                  <a:gd name="T6" fmla="*/ 295 w 312"/>
                  <a:gd name="T7" fmla="*/ 17 h 385"/>
                  <a:gd name="T8" fmla="*/ 295 w 312"/>
                  <a:gd name="T9" fmla="*/ 368 h 385"/>
                  <a:gd name="T10" fmla="*/ 272 w 312"/>
                  <a:gd name="T11" fmla="*/ 368 h 385"/>
                  <a:gd name="T12" fmla="*/ 272 w 312"/>
                  <a:gd name="T13" fmla="*/ 385 h 385"/>
                  <a:gd name="T14" fmla="*/ 303 w 312"/>
                  <a:gd name="T15" fmla="*/ 385 h 385"/>
                  <a:gd name="T16" fmla="*/ 312 w 312"/>
                  <a:gd name="T17" fmla="*/ 385 h 385"/>
                  <a:gd name="T18" fmla="*/ 312 w 312"/>
                  <a:gd name="T19" fmla="*/ 375 h 385"/>
                  <a:gd name="T20" fmla="*/ 312 w 312"/>
                  <a:gd name="T21" fmla="*/ 10 h 385"/>
                  <a:gd name="T22" fmla="*/ 312 w 312"/>
                  <a:gd name="T23" fmla="*/ 0 h 385"/>
                  <a:gd name="T24" fmla="*/ 303 w 312"/>
                  <a:gd name="T25" fmla="*/ 0 h 385"/>
                  <a:gd name="T26" fmla="*/ 7 w 312"/>
                  <a:gd name="T27" fmla="*/ 0 h 385"/>
                  <a:gd name="T28" fmla="*/ 0 w 312"/>
                  <a:gd name="T29" fmla="*/ 0 h 385"/>
                  <a:gd name="T30" fmla="*/ 0 w 312"/>
                  <a:gd name="T31" fmla="*/ 10 h 385"/>
                  <a:gd name="T32" fmla="*/ 0 w 312"/>
                  <a:gd name="T33" fmla="*/ 3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385">
                    <a:moveTo>
                      <a:pt x="0" y="33"/>
                    </a:moveTo>
                    <a:lnTo>
                      <a:pt x="17" y="33"/>
                    </a:lnTo>
                    <a:lnTo>
                      <a:pt x="17" y="17"/>
                    </a:lnTo>
                    <a:lnTo>
                      <a:pt x="295" y="17"/>
                    </a:lnTo>
                    <a:lnTo>
                      <a:pt x="295" y="368"/>
                    </a:lnTo>
                    <a:lnTo>
                      <a:pt x="272" y="368"/>
                    </a:lnTo>
                    <a:lnTo>
                      <a:pt x="272" y="385"/>
                    </a:lnTo>
                    <a:lnTo>
                      <a:pt x="303" y="385"/>
                    </a:lnTo>
                    <a:lnTo>
                      <a:pt x="312" y="385"/>
                    </a:lnTo>
                    <a:lnTo>
                      <a:pt x="312" y="375"/>
                    </a:lnTo>
                    <a:lnTo>
                      <a:pt x="312" y="10"/>
                    </a:lnTo>
                    <a:lnTo>
                      <a:pt x="312" y="0"/>
                    </a:lnTo>
                    <a:lnTo>
                      <a:pt x="303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2" name="Freeform 425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3165753" y="1979474"/>
                <a:ext cx="123825" cy="120254"/>
              </a:xfrm>
              <a:custGeom>
                <a:avLst/>
                <a:gdLst>
                  <a:gd name="T0" fmla="*/ 29 w 55"/>
                  <a:gd name="T1" fmla="*/ 24 h 53"/>
                  <a:gd name="T2" fmla="*/ 15 w 55"/>
                  <a:gd name="T3" fmla="*/ 0 h 53"/>
                  <a:gd name="T4" fmla="*/ 0 w 55"/>
                  <a:gd name="T5" fmla="*/ 25 h 53"/>
                  <a:gd name="T6" fmla="*/ 28 w 55"/>
                  <a:gd name="T7" fmla="*/ 53 h 53"/>
                  <a:gd name="T8" fmla="*/ 55 w 55"/>
                  <a:gd name="T9" fmla="*/ 31 h 53"/>
                  <a:gd name="T10" fmla="*/ 29 w 55"/>
                  <a:gd name="T11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52">
                    <a:moveTo>
                      <a:pt x="29" y="24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6" y="5"/>
                      <a:pt x="0" y="14"/>
                      <a:pt x="0" y="25"/>
                    </a:cubicBezTo>
                    <a:cubicBezTo>
                      <a:pt x="0" y="40"/>
                      <a:pt x="12" y="53"/>
                      <a:pt x="28" y="53"/>
                    </a:cubicBezTo>
                    <a:cubicBezTo>
                      <a:pt x="41" y="53"/>
                      <a:pt x="53" y="43"/>
                      <a:pt x="55" y="31"/>
                    </a:cubicBezTo>
                    <a:lnTo>
                      <a:pt x="2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3" name="Freeform 426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3316962" y="2027099"/>
                <a:ext cx="72629" cy="72629"/>
              </a:xfrm>
              <a:custGeom>
                <a:avLst/>
                <a:gdLst>
                  <a:gd name="T0" fmla="*/ 26 w 32"/>
                  <a:gd name="T1" fmla="*/ 4 h 32"/>
                  <a:gd name="T2" fmla="*/ 17 w 32"/>
                  <a:gd name="T3" fmla="*/ 16 h 32"/>
                  <a:gd name="T4" fmla="*/ 16 w 32"/>
                  <a:gd name="T5" fmla="*/ 0 h 32"/>
                  <a:gd name="T6" fmla="*/ 0 w 32"/>
                  <a:gd name="T7" fmla="*/ 16 h 32"/>
                  <a:gd name="T8" fmla="*/ 16 w 32"/>
                  <a:gd name="T9" fmla="*/ 32 h 32"/>
                  <a:gd name="T10" fmla="*/ 32 w 32"/>
                  <a:gd name="T11" fmla="*/ 16 h 32"/>
                  <a:gd name="T12" fmla="*/ 26 w 32"/>
                  <a:gd name="T13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26" y="4"/>
                    </a:move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1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11"/>
                      <a:pt x="30" y="7"/>
                      <a:pt x="2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</a:lstStyle>
              <a:p>
                <a:endParaRPr lang="fr-CH" sz="1800">
                  <a:solidFill>
                    <a:srgbClr val="92D050"/>
                  </a:solidFill>
                </a:endParaRPr>
              </a:p>
            </p:txBody>
          </p:sp>
        </p:grpSp>
      </p:grpSp>
      <p:sp>
        <p:nvSpPr>
          <p:cNvPr id="176" name="Content Placeholder 6"/>
          <p:cNvSpPr txBox="1"/>
          <p:nvPr>
            <p:custDataLst>
              <p:tags r:id="rId2"/>
            </p:custDataLst>
          </p:nvPr>
        </p:nvSpPr>
        <p:spPr>
          <a:xfrm>
            <a:off x="525464" y="1297017"/>
            <a:ext cx="7718699" cy="3528879"/>
          </a:xfrm>
          <a:prstGeom prst="rect">
            <a:avLst/>
          </a:prstGeom>
        </p:spPr>
        <p:txBody>
          <a:bodyPr anchor="t">
            <a:normAutofit/>
          </a:bodyPr>
          <a:lstStyle>
            <a:defPPr>
              <a:defRPr lang="en-US"/>
            </a:defPPr>
            <a:lvl1pPr marL="257175" indent="-257175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98835" indent="-129779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99FF"/>
              </a:buClr>
              <a:buFont typeface="Wingdings" pitchFamily="2" charset="2"/>
              <a:buChar char="§"/>
              <a:defRPr sz="1350" kern="1200">
                <a:solidFill>
                  <a:srgbClr val="0099FF"/>
                </a:solidFill>
                <a:latin typeface="+mn-lt"/>
                <a:ea typeface="+mn-ea"/>
                <a:cs typeface="+mn-cs"/>
              </a:defRPr>
            </a:lvl2pPr>
            <a:lvl3pPr marL="539354" indent="-134541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l" defTabSz="914378" fontAlgn="base">
              <a:spcBef>
                <a:spcPct val="20000"/>
              </a:spcBef>
              <a:spcAft>
                <a:spcPct val="0"/>
              </a:spcAft>
              <a:buNone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8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Welke</a:t>
            </a:r>
            <a:r>
              <a:rPr kumimoji="0" lang="en-US" sz="18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communicatie</a:t>
            </a:r>
            <a:r>
              <a:rPr kumimoji="0" lang="en-US" sz="18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heeft</a:t>
            </a:r>
            <a:r>
              <a:rPr kumimoji="0" lang="en-US" sz="18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 u met </a:t>
            </a:r>
            <a:r>
              <a:rPr kumimoji="0" lang="en-US" sz="18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uw</a:t>
            </a:r>
            <a:r>
              <a:rPr kumimoji="0" lang="en-US" sz="18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klant</a:t>
            </a:r>
            <a:r>
              <a:rPr kumimoji="0" lang="en-US" sz="18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 :</a:t>
            </a:r>
          </a:p>
          <a:p>
            <a:pPr marL="0" indent="0" algn="l" defTabSz="914378" fontAlgn="base">
              <a:spcBef>
                <a:spcPct val="20000"/>
              </a:spcBef>
              <a:spcAft>
                <a:spcPct val="0"/>
              </a:spcAft>
              <a:buNone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800" b="0" i="0" kern="0" normalizeH="0" noProof="0" dirty="0"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6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Contracten</a:t>
            </a:r>
            <a:endParaRPr kumimoji="0" lang="en-US" sz="1600" b="0" i="0" kern="0" normalizeH="0" noProof="0" dirty="0"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1600" kern="0" noProof="0" dirty="0" err="1">
                <a:solidFill>
                  <a:schemeClr val="bg1"/>
                </a:solidFill>
              </a:rPr>
              <a:t>Correspondentie</a:t>
            </a:r>
            <a:r>
              <a:rPr lang="en-US" sz="1600" kern="0" noProof="0" dirty="0">
                <a:solidFill>
                  <a:schemeClr val="bg1"/>
                </a:solidFill>
              </a:rPr>
              <a:t> </a:t>
            </a:r>
            <a:endParaRPr kumimoji="0" lang="en-US" sz="1600" b="0" i="0" kern="0" normalizeH="0" noProof="0" dirty="0"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600" b="0" i="0" kern="0" normalizeH="0" noProof="0" dirty="0" err="1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Facturen</a:t>
            </a:r>
            <a:endParaRPr kumimoji="0" lang="en-US" sz="1600" b="0" i="0" kern="0" normalizeH="0" noProof="0" dirty="0"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6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Dossiers</a:t>
            </a: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1600" kern="0" dirty="0" err="1">
                <a:solidFill>
                  <a:schemeClr val="bg1"/>
                </a:solidFill>
              </a:rPr>
              <a:t>Aangetekende</a:t>
            </a:r>
            <a:r>
              <a:rPr lang="en-US" sz="1600" kern="0" dirty="0">
                <a:solidFill>
                  <a:schemeClr val="bg1"/>
                </a:solidFill>
              </a:rPr>
              <a:t> </a:t>
            </a:r>
            <a:r>
              <a:rPr lang="en-US" sz="1600" kern="0" dirty="0" err="1">
                <a:solidFill>
                  <a:schemeClr val="bg1"/>
                </a:solidFill>
              </a:rPr>
              <a:t>stukken</a:t>
            </a:r>
            <a:endParaRPr lang="en-US" sz="1600" kern="0" dirty="0">
              <a:solidFill>
                <a:schemeClr val="bg1"/>
              </a:solidFill>
            </a:endParaRP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600" b="0" i="0" kern="0" normalizeH="0" noProof="0" dirty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Etc.</a:t>
            </a: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lang="en-US" sz="1600" kern="0" dirty="0">
              <a:solidFill>
                <a:schemeClr val="bg1"/>
              </a:solidFill>
            </a:endParaRPr>
          </a:p>
          <a:p>
            <a:pPr marL="285742" indent="-285742" algn="l" defTabSz="914378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600" b="0" i="0" kern="0" normalizeH="0" noProof="0" dirty="0"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0" indent="0" defTabSz="914378"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kern="0" dirty="0" err="1">
                <a:solidFill>
                  <a:schemeClr val="bg1"/>
                </a:solidFill>
              </a:rPr>
              <a:t>En</a:t>
            </a:r>
            <a:r>
              <a:rPr lang="en-US" kern="0" dirty="0">
                <a:solidFill>
                  <a:schemeClr val="bg1"/>
                </a:solidFill>
              </a:rPr>
              <a:t> hoe </a:t>
            </a:r>
            <a:r>
              <a:rPr lang="en-US" kern="0" dirty="0" err="1">
                <a:solidFill>
                  <a:schemeClr val="bg1"/>
                </a:solidFill>
              </a:rPr>
              <a:t>ontvangt</a:t>
            </a:r>
            <a:r>
              <a:rPr lang="en-US" kern="0" dirty="0">
                <a:solidFill>
                  <a:schemeClr val="bg1"/>
                </a:solidFill>
              </a:rPr>
              <a:t> </a:t>
            </a:r>
            <a:r>
              <a:rPr lang="en-US" kern="0" dirty="0" err="1">
                <a:solidFill>
                  <a:schemeClr val="bg1"/>
                </a:solidFill>
              </a:rPr>
              <a:t>uw</a:t>
            </a:r>
            <a:r>
              <a:rPr lang="en-US" kern="0" dirty="0">
                <a:solidFill>
                  <a:schemeClr val="bg1"/>
                </a:solidFill>
              </a:rPr>
              <a:t> </a:t>
            </a:r>
            <a:r>
              <a:rPr lang="en-US" kern="0" dirty="0" err="1">
                <a:solidFill>
                  <a:schemeClr val="bg1"/>
                </a:solidFill>
              </a:rPr>
              <a:t>klant</a:t>
            </a:r>
            <a:r>
              <a:rPr lang="en-US" kern="0" dirty="0">
                <a:solidFill>
                  <a:schemeClr val="bg1"/>
                </a:solidFill>
              </a:rPr>
              <a:t> </a:t>
            </a:r>
            <a:r>
              <a:rPr lang="en-US" kern="0" dirty="0" err="1">
                <a:solidFill>
                  <a:schemeClr val="bg1"/>
                </a:solidFill>
              </a:rPr>
              <a:t>dit</a:t>
            </a:r>
            <a:r>
              <a:rPr lang="en-US" kern="0" dirty="0">
                <a:solidFill>
                  <a:schemeClr val="bg1"/>
                </a:solidFill>
              </a:rPr>
              <a:t>?</a:t>
            </a:r>
          </a:p>
          <a:p>
            <a:pPr marL="0" indent="0" algn="l" defTabSz="914378" fontAlgn="base">
              <a:spcBef>
                <a:spcPct val="20000"/>
              </a:spcBef>
              <a:spcAft>
                <a:spcPct val="0"/>
              </a:spcAft>
              <a:buNone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600" b="0" i="0" kern="0" normalizeH="0" noProof="0" dirty="0"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0" indent="0" algn="l" defTabSz="914378" fontAlgn="base">
              <a:spcBef>
                <a:spcPct val="20000"/>
              </a:spcBef>
              <a:spcAft>
                <a:spcPct val="0"/>
              </a:spcAft>
              <a:buNone/>
              <a:defRPr kumimoji="0" sz="1800" b="0" i="0" kern="1200" normalizeH="0" noProof="0">
                <a:solidFill>
                  <a:srgbClr val="595959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kumimoji="0" lang="en-US" sz="1400" b="1" i="0" kern="0" normalizeH="0" noProof="0" dirty="0">
              <a:solidFill>
                <a:srgbClr val="595959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577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24" name="Oval 23"/>
          <p:cNvSpPr/>
          <p:nvPr/>
        </p:nvSpPr>
        <p:spPr>
          <a:xfrm>
            <a:off x="4530520" y="1347614"/>
            <a:ext cx="900000" cy="900000"/>
          </a:xfrm>
          <a:prstGeom prst="ellipse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>
                <a:solidFill>
                  <a:srgbClr val="505050"/>
                </a:solidFill>
              </a:rPr>
              <a:t>ERP</a:t>
            </a:r>
          </a:p>
        </p:txBody>
      </p:sp>
      <p:sp>
        <p:nvSpPr>
          <p:cNvPr id="25" name="Oval 24"/>
          <p:cNvSpPr/>
          <p:nvPr/>
        </p:nvSpPr>
        <p:spPr>
          <a:xfrm>
            <a:off x="7122808" y="1347614"/>
            <a:ext cx="900000" cy="900000"/>
          </a:xfrm>
          <a:prstGeom prst="ellipse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>
                <a:solidFill>
                  <a:srgbClr val="505050"/>
                </a:solidFill>
              </a:rPr>
              <a:t>Finan-cieel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660562"/>
            <a:ext cx="7956375" cy="18466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nl-NL" sz="1200" b="1" dirty="0">
                <a:solidFill>
                  <a:srgbClr val="505050"/>
                </a:solidFill>
              </a:rPr>
              <a:t>Bedrijven hebben gemiddeld 27.1 business systemen</a:t>
            </a:r>
          </a:p>
        </p:txBody>
      </p:sp>
      <p:sp>
        <p:nvSpPr>
          <p:cNvPr id="50" name="Oval 49"/>
          <p:cNvSpPr/>
          <p:nvPr/>
        </p:nvSpPr>
        <p:spPr>
          <a:xfrm>
            <a:off x="1979712" y="1368212"/>
            <a:ext cx="900000" cy="900000"/>
          </a:xfrm>
          <a:prstGeom prst="ellipse">
            <a:avLst/>
          </a:prstGeom>
          <a:noFill/>
          <a:ln>
            <a:solidFill>
              <a:schemeClr val="tx2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>
                <a:solidFill>
                  <a:srgbClr val="505050"/>
                </a:solidFill>
              </a:rPr>
              <a:t>CRM</a:t>
            </a:r>
          </a:p>
        </p:txBody>
      </p:sp>
      <p:cxnSp>
        <p:nvCxnSpPr>
          <p:cNvPr id="51" name="Straight Connector 50"/>
          <p:cNvCxnSpPr>
            <a:stCxn id="50" idx="4"/>
            <a:endCxn id="60" idx="0"/>
          </p:cNvCxnSpPr>
          <p:nvPr/>
        </p:nvCxnSpPr>
        <p:spPr>
          <a:xfrm>
            <a:off x="2429712" y="2268212"/>
            <a:ext cx="28696" cy="1356414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50" idx="4"/>
            <a:endCxn id="61" idx="0"/>
          </p:cNvCxnSpPr>
          <p:nvPr/>
        </p:nvCxnSpPr>
        <p:spPr>
          <a:xfrm>
            <a:off x="2429712" y="2268212"/>
            <a:ext cx="774261" cy="13738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59" idx="0"/>
          </p:cNvCxnSpPr>
          <p:nvPr/>
        </p:nvCxnSpPr>
        <p:spPr>
          <a:xfrm flipH="1">
            <a:off x="1712989" y="2268212"/>
            <a:ext cx="716723" cy="13738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352989" y="3642049"/>
            <a:ext cx="720000" cy="720000"/>
            <a:chOff x="1295839" y="3642049"/>
            <a:chExt cx="720000" cy="720000"/>
          </a:xfrm>
          <a:effectLst/>
        </p:grpSpPr>
        <p:grpSp>
          <p:nvGrpSpPr>
            <p:cNvPr id="56" name="Group 55"/>
            <p:cNvGrpSpPr/>
            <p:nvPr/>
          </p:nvGrpSpPr>
          <p:grpSpPr>
            <a:xfrm>
              <a:off x="1345767" y="3744874"/>
              <a:ext cx="563910" cy="514350"/>
              <a:chOff x="2843808" y="3724276"/>
              <a:chExt cx="563910" cy="514350"/>
            </a:xfrm>
          </p:grpSpPr>
          <p:pic>
            <p:nvPicPr>
              <p:cNvPr id="57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8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2843808" y="3873729"/>
                <a:ext cx="322772" cy="153888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1000" dirty="0">
                    <a:solidFill>
                      <a:schemeClr val="bg1"/>
                    </a:solidFill>
                  </a:rPr>
                  <a:t>PDF</a:t>
                </a:r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1295839" y="3642049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098408" y="3624626"/>
            <a:ext cx="720000" cy="720000"/>
            <a:chOff x="2110026" y="3624626"/>
            <a:chExt cx="720000" cy="720000"/>
          </a:xfrm>
          <a:effectLst/>
        </p:grpSpPr>
        <p:pic>
          <p:nvPicPr>
            <p:cNvPr id="54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4287" y="3751224"/>
              <a:ext cx="514350" cy="5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Oval 59"/>
            <p:cNvSpPr/>
            <p:nvPr/>
          </p:nvSpPr>
          <p:spPr>
            <a:xfrm>
              <a:off x="2110026" y="3624626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43973" y="3642049"/>
            <a:ext cx="720000" cy="720000"/>
            <a:chOff x="2843973" y="3642049"/>
            <a:chExt cx="720000" cy="720000"/>
          </a:xfrm>
          <a:effectLst/>
        </p:grpSpPr>
        <p:pic>
          <p:nvPicPr>
            <p:cNvPr id="55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7002" y="3744874"/>
              <a:ext cx="514350" cy="514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Oval 60"/>
            <p:cNvSpPr/>
            <p:nvPr/>
          </p:nvSpPr>
          <p:spPr>
            <a:xfrm>
              <a:off x="2843973" y="3642049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cxnSp>
        <p:nvCxnSpPr>
          <p:cNvPr id="69" name="Straight Connector 68"/>
          <p:cNvCxnSpPr>
            <a:endCxn id="79" idx="0"/>
          </p:cNvCxnSpPr>
          <p:nvPr/>
        </p:nvCxnSpPr>
        <p:spPr>
          <a:xfrm>
            <a:off x="4980520" y="2238620"/>
            <a:ext cx="28696" cy="1356414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endCxn id="82" idx="0"/>
          </p:cNvCxnSpPr>
          <p:nvPr/>
        </p:nvCxnSpPr>
        <p:spPr>
          <a:xfrm>
            <a:off x="4980520" y="2238620"/>
            <a:ext cx="774261" cy="13738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endCxn id="74" idx="0"/>
          </p:cNvCxnSpPr>
          <p:nvPr/>
        </p:nvCxnSpPr>
        <p:spPr>
          <a:xfrm flipH="1">
            <a:off x="4263797" y="2238620"/>
            <a:ext cx="716723" cy="13738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3903797" y="3612457"/>
            <a:ext cx="720000" cy="720000"/>
            <a:chOff x="1295839" y="3642049"/>
            <a:chExt cx="720000" cy="720000"/>
          </a:xfrm>
          <a:effectLst/>
        </p:grpSpPr>
        <p:grpSp>
          <p:nvGrpSpPr>
            <p:cNvPr id="73" name="Group 72"/>
            <p:cNvGrpSpPr/>
            <p:nvPr/>
          </p:nvGrpSpPr>
          <p:grpSpPr>
            <a:xfrm>
              <a:off x="1345767" y="3744874"/>
              <a:ext cx="563910" cy="514350"/>
              <a:chOff x="2843808" y="3724276"/>
              <a:chExt cx="563910" cy="514350"/>
            </a:xfrm>
          </p:grpSpPr>
          <p:pic>
            <p:nvPicPr>
              <p:cNvPr id="75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8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6" name="TextBox 75"/>
              <p:cNvSpPr txBox="1"/>
              <p:nvPr/>
            </p:nvSpPr>
            <p:spPr>
              <a:xfrm>
                <a:off x="2843808" y="3873729"/>
                <a:ext cx="322772" cy="153888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1000" dirty="0">
                    <a:solidFill>
                      <a:schemeClr val="bg1"/>
                    </a:solidFill>
                  </a:rPr>
                  <a:t>PDF</a:t>
                </a:r>
              </a:p>
            </p:txBody>
          </p:sp>
        </p:grpSp>
        <p:sp>
          <p:nvSpPr>
            <p:cNvPr id="74" name="Oval 73"/>
            <p:cNvSpPr/>
            <p:nvPr/>
          </p:nvSpPr>
          <p:spPr>
            <a:xfrm>
              <a:off x="1295839" y="3642049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649216" y="3595034"/>
            <a:ext cx="720000" cy="720000"/>
            <a:chOff x="2110026" y="3624626"/>
            <a:chExt cx="720000" cy="720000"/>
          </a:xfrm>
          <a:effectLst/>
        </p:grpSpPr>
        <p:pic>
          <p:nvPicPr>
            <p:cNvPr id="78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4287" y="3751224"/>
              <a:ext cx="514350" cy="5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Oval 78"/>
            <p:cNvSpPr/>
            <p:nvPr/>
          </p:nvSpPr>
          <p:spPr>
            <a:xfrm>
              <a:off x="2110026" y="3624626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394781" y="3612457"/>
            <a:ext cx="720000" cy="720000"/>
            <a:chOff x="2843973" y="3642049"/>
            <a:chExt cx="720000" cy="720000"/>
          </a:xfrm>
          <a:effectLst/>
        </p:grpSpPr>
        <p:pic>
          <p:nvPicPr>
            <p:cNvPr id="81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7002" y="3744874"/>
              <a:ext cx="514350" cy="514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" name="Oval 81"/>
            <p:cNvSpPr/>
            <p:nvPr/>
          </p:nvSpPr>
          <p:spPr>
            <a:xfrm>
              <a:off x="2843973" y="3642049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cxnSp>
        <p:nvCxnSpPr>
          <p:cNvPr id="83" name="Straight Connector 82"/>
          <p:cNvCxnSpPr>
            <a:endCxn id="93" idx="0"/>
          </p:cNvCxnSpPr>
          <p:nvPr/>
        </p:nvCxnSpPr>
        <p:spPr>
          <a:xfrm>
            <a:off x="7572808" y="2247614"/>
            <a:ext cx="28696" cy="1356414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96" idx="0"/>
          </p:cNvCxnSpPr>
          <p:nvPr/>
        </p:nvCxnSpPr>
        <p:spPr>
          <a:xfrm>
            <a:off x="7572808" y="2247614"/>
            <a:ext cx="774261" cy="13738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endCxn id="88" idx="0"/>
          </p:cNvCxnSpPr>
          <p:nvPr/>
        </p:nvCxnSpPr>
        <p:spPr>
          <a:xfrm flipH="1">
            <a:off x="6856085" y="2247614"/>
            <a:ext cx="716723" cy="13738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6496085" y="3621451"/>
            <a:ext cx="720000" cy="720000"/>
            <a:chOff x="1295839" y="3642049"/>
            <a:chExt cx="720000" cy="720000"/>
          </a:xfrm>
          <a:effectLst/>
        </p:grpSpPr>
        <p:grpSp>
          <p:nvGrpSpPr>
            <p:cNvPr id="87" name="Group 86"/>
            <p:cNvGrpSpPr/>
            <p:nvPr/>
          </p:nvGrpSpPr>
          <p:grpSpPr>
            <a:xfrm>
              <a:off x="1345767" y="3744874"/>
              <a:ext cx="563910" cy="514350"/>
              <a:chOff x="2843808" y="3724276"/>
              <a:chExt cx="563910" cy="514350"/>
            </a:xfrm>
          </p:grpSpPr>
          <p:pic>
            <p:nvPicPr>
              <p:cNvPr id="89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8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0" name="TextBox 89"/>
              <p:cNvSpPr txBox="1"/>
              <p:nvPr/>
            </p:nvSpPr>
            <p:spPr>
              <a:xfrm>
                <a:off x="2843808" y="3873729"/>
                <a:ext cx="322772" cy="153888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1000" dirty="0">
                    <a:solidFill>
                      <a:schemeClr val="bg1"/>
                    </a:solidFill>
                  </a:rPr>
                  <a:t>PDF</a:t>
                </a:r>
              </a:p>
            </p:txBody>
          </p:sp>
        </p:grpSp>
        <p:sp>
          <p:nvSpPr>
            <p:cNvPr id="88" name="Oval 87"/>
            <p:cNvSpPr/>
            <p:nvPr/>
          </p:nvSpPr>
          <p:spPr>
            <a:xfrm>
              <a:off x="1295839" y="3642049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241504" y="3604028"/>
            <a:ext cx="720000" cy="720000"/>
            <a:chOff x="2110026" y="3624626"/>
            <a:chExt cx="720000" cy="720000"/>
          </a:xfrm>
          <a:effectLst/>
        </p:grpSpPr>
        <p:pic>
          <p:nvPicPr>
            <p:cNvPr id="92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4287" y="3751224"/>
              <a:ext cx="514350" cy="5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Oval 92"/>
            <p:cNvSpPr/>
            <p:nvPr/>
          </p:nvSpPr>
          <p:spPr>
            <a:xfrm>
              <a:off x="2110026" y="3624626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987069" y="3621451"/>
            <a:ext cx="720000" cy="720000"/>
            <a:chOff x="2843973" y="3642049"/>
            <a:chExt cx="720000" cy="720000"/>
          </a:xfrm>
          <a:effectLst/>
        </p:grpSpPr>
        <p:pic>
          <p:nvPicPr>
            <p:cNvPr id="95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7002" y="3744874"/>
              <a:ext cx="514350" cy="514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6" name="Oval 95"/>
            <p:cNvSpPr/>
            <p:nvPr/>
          </p:nvSpPr>
          <p:spPr>
            <a:xfrm>
              <a:off x="2843973" y="3642049"/>
              <a:ext cx="720000" cy="72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 dirty="0">
                <a:solidFill>
                  <a:srgbClr val="505050"/>
                </a:solidFill>
              </a:endParaRPr>
            </a:p>
          </p:txBody>
        </p:sp>
      </p:grpSp>
      <p:sp>
        <p:nvSpPr>
          <p:cNvPr id="62" name="Content Placeholder 3"/>
          <p:cNvSpPr>
            <a:spLocks noGrp="1"/>
          </p:cNvSpPr>
          <p:nvPr>
            <p:ph idx="1"/>
          </p:nvPr>
        </p:nvSpPr>
        <p:spPr>
          <a:xfrm>
            <a:off x="1547664" y="339502"/>
            <a:ext cx="3312368" cy="581320"/>
          </a:xfrm>
        </p:spPr>
        <p:txBody>
          <a:bodyPr/>
          <a:lstStyle/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Digitaal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3" name="Picture 2" descr="Afbeeldingsresultaat voor Digitaal mail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737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 rot="18876284">
            <a:off x="196778" y="745029"/>
            <a:ext cx="916490" cy="936104"/>
          </a:xfrm>
        </p:spPr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642333"/>
            <a:ext cx="7956376" cy="18466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nl-NL" sz="1200" b="1" dirty="0">
                <a:solidFill>
                  <a:srgbClr val="505050"/>
                </a:solidFill>
              </a:rPr>
              <a:t>Overzichtelijk? Beheersbaar? Effectief en effici</a:t>
            </a:r>
            <a:r>
              <a:rPr lang="nl-NL" sz="1200" b="1" dirty="0">
                <a:solidFill>
                  <a:srgbClr val="505050"/>
                </a:solidFill>
                <a:cs typeface="Calibri"/>
              </a:rPr>
              <a:t>ë</a:t>
            </a:r>
            <a:r>
              <a:rPr lang="nl-NL" sz="1200" b="1" dirty="0">
                <a:solidFill>
                  <a:srgbClr val="505050"/>
                </a:solidFill>
              </a:rPr>
              <a:t>nt in te voeren?</a:t>
            </a:r>
          </a:p>
        </p:txBody>
      </p:sp>
      <p:sp>
        <p:nvSpPr>
          <p:cNvPr id="50" name="Oval 49"/>
          <p:cNvSpPr/>
          <p:nvPr/>
        </p:nvSpPr>
        <p:spPr>
          <a:xfrm>
            <a:off x="2764696" y="771550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200" dirty="0">
                <a:solidFill>
                  <a:srgbClr val="505050"/>
                </a:solidFill>
              </a:rPr>
              <a:t>CRM</a:t>
            </a:r>
          </a:p>
        </p:txBody>
      </p:sp>
      <p:cxnSp>
        <p:nvCxnSpPr>
          <p:cNvPr id="51" name="Straight Connector 50"/>
          <p:cNvCxnSpPr>
            <a:stCxn id="50" idx="4"/>
            <a:endCxn id="106" idx="0"/>
          </p:cNvCxnSpPr>
          <p:nvPr/>
        </p:nvCxnSpPr>
        <p:spPr>
          <a:xfrm flipH="1">
            <a:off x="3115081" y="1491550"/>
            <a:ext cx="9615" cy="554491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50" idx="4"/>
            <a:endCxn id="107" idx="0"/>
          </p:cNvCxnSpPr>
          <p:nvPr/>
        </p:nvCxnSpPr>
        <p:spPr>
          <a:xfrm>
            <a:off x="3124696" y="1491550"/>
            <a:ext cx="555785" cy="540233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0" idx="4"/>
            <a:endCxn id="105" idx="0"/>
          </p:cNvCxnSpPr>
          <p:nvPr/>
        </p:nvCxnSpPr>
        <p:spPr>
          <a:xfrm flipH="1">
            <a:off x="2548408" y="1491550"/>
            <a:ext cx="576288" cy="55449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0" idx="4"/>
            <a:endCxn id="108" idx="0"/>
          </p:cNvCxnSpPr>
          <p:nvPr/>
        </p:nvCxnSpPr>
        <p:spPr>
          <a:xfrm>
            <a:off x="3124696" y="1491550"/>
            <a:ext cx="1122190" cy="537554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0" idx="4"/>
            <a:endCxn id="19" idx="0"/>
          </p:cNvCxnSpPr>
          <p:nvPr/>
        </p:nvCxnSpPr>
        <p:spPr>
          <a:xfrm flipH="1">
            <a:off x="1985044" y="1491550"/>
            <a:ext cx="1139652" cy="554491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715044" y="2046041"/>
            <a:ext cx="540000" cy="540000"/>
            <a:chOff x="1618608" y="2103326"/>
            <a:chExt cx="540000" cy="540000"/>
          </a:xfrm>
        </p:grpSpPr>
        <p:sp>
          <p:nvSpPr>
            <p:cNvPr id="15" name="TextBox 14"/>
            <p:cNvSpPr txBox="1"/>
            <p:nvPr/>
          </p:nvSpPr>
          <p:spPr>
            <a:xfrm>
              <a:off x="1672716" y="2416945"/>
              <a:ext cx="451012" cy="92333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600" dirty="0">
                  <a:solidFill>
                    <a:schemeClr val="bg1"/>
                  </a:solidFill>
                </a:rPr>
                <a:t>outsource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1618608" y="2103326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278408" y="2046041"/>
            <a:ext cx="540000" cy="540000"/>
            <a:chOff x="2253306" y="2046041"/>
            <a:chExt cx="540000" cy="540000"/>
          </a:xfrm>
        </p:grpSpPr>
        <p:grpSp>
          <p:nvGrpSpPr>
            <p:cNvPr id="56" name="Group 55"/>
            <p:cNvGrpSpPr/>
            <p:nvPr/>
          </p:nvGrpSpPr>
          <p:grpSpPr>
            <a:xfrm>
              <a:off x="2310752" y="2119104"/>
              <a:ext cx="359999" cy="360000"/>
              <a:chOff x="2843808" y="3724276"/>
              <a:chExt cx="563908" cy="514350"/>
            </a:xfrm>
          </p:grpSpPr>
          <p:pic>
            <p:nvPicPr>
              <p:cNvPr id="57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2843808" y="3873729"/>
                <a:ext cx="349914" cy="131921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6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5" name="Oval 104"/>
            <p:cNvSpPr/>
            <p:nvPr/>
          </p:nvSpPr>
          <p:spPr>
            <a:xfrm>
              <a:off x="2253306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845081" y="2046041"/>
            <a:ext cx="540000" cy="540000"/>
            <a:chOff x="2845081" y="2046041"/>
            <a:chExt cx="540000" cy="540000"/>
          </a:xfrm>
        </p:grpSpPr>
        <p:pic>
          <p:nvPicPr>
            <p:cNvPr id="54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4866" y="2139742"/>
              <a:ext cx="36450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" name="Oval 105"/>
            <p:cNvSpPr/>
            <p:nvPr/>
          </p:nvSpPr>
          <p:spPr>
            <a:xfrm>
              <a:off x="2845081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410481" y="2031783"/>
            <a:ext cx="540000" cy="540000"/>
            <a:chOff x="3385081" y="2031783"/>
            <a:chExt cx="540000" cy="540000"/>
          </a:xfrm>
        </p:grpSpPr>
        <p:pic>
          <p:nvPicPr>
            <p:cNvPr id="55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5082" y="2119104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Oval 106"/>
            <p:cNvSpPr/>
            <p:nvPr/>
          </p:nvSpPr>
          <p:spPr>
            <a:xfrm>
              <a:off x="3385081" y="2031783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976886" y="2029104"/>
            <a:ext cx="540000" cy="540000"/>
            <a:chOff x="3941320" y="2029104"/>
            <a:chExt cx="540000" cy="540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3982153" y="2230240"/>
              <a:ext cx="468000" cy="14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Oval 107"/>
            <p:cNvSpPr/>
            <p:nvPr/>
          </p:nvSpPr>
          <p:spPr>
            <a:xfrm>
              <a:off x="3941320" y="2029104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20" name="Oval 119"/>
          <p:cNvSpPr/>
          <p:nvPr/>
        </p:nvSpPr>
        <p:spPr>
          <a:xfrm>
            <a:off x="6362534" y="804307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200" dirty="0">
                <a:solidFill>
                  <a:srgbClr val="505050"/>
                </a:solidFill>
              </a:rPr>
              <a:t>ERP</a:t>
            </a:r>
          </a:p>
        </p:txBody>
      </p:sp>
      <p:cxnSp>
        <p:nvCxnSpPr>
          <p:cNvPr id="121" name="Straight Connector 120"/>
          <p:cNvCxnSpPr>
            <a:stCxn id="120" idx="4"/>
            <a:endCxn id="138" idx="0"/>
          </p:cNvCxnSpPr>
          <p:nvPr/>
        </p:nvCxnSpPr>
        <p:spPr>
          <a:xfrm flipH="1">
            <a:off x="6712919" y="1524307"/>
            <a:ext cx="9615" cy="554491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20" idx="4"/>
            <a:endCxn id="141" idx="0"/>
          </p:cNvCxnSpPr>
          <p:nvPr/>
        </p:nvCxnSpPr>
        <p:spPr>
          <a:xfrm>
            <a:off x="6722534" y="1524307"/>
            <a:ext cx="555785" cy="540233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20" idx="4"/>
            <a:endCxn id="133" idx="0"/>
          </p:cNvCxnSpPr>
          <p:nvPr/>
        </p:nvCxnSpPr>
        <p:spPr>
          <a:xfrm flipH="1">
            <a:off x="6146246" y="1524307"/>
            <a:ext cx="576288" cy="55449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20" idx="4"/>
            <a:endCxn id="144" idx="0"/>
          </p:cNvCxnSpPr>
          <p:nvPr/>
        </p:nvCxnSpPr>
        <p:spPr>
          <a:xfrm>
            <a:off x="6722534" y="1524307"/>
            <a:ext cx="1122190" cy="537554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120" idx="4"/>
            <a:endCxn id="130" idx="0"/>
          </p:cNvCxnSpPr>
          <p:nvPr/>
        </p:nvCxnSpPr>
        <p:spPr>
          <a:xfrm flipH="1">
            <a:off x="5582882" y="1524307"/>
            <a:ext cx="1139652" cy="554491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oup 126"/>
          <p:cNvGrpSpPr/>
          <p:nvPr/>
        </p:nvGrpSpPr>
        <p:grpSpPr>
          <a:xfrm>
            <a:off x="5312882" y="2078798"/>
            <a:ext cx="540000" cy="540000"/>
            <a:chOff x="1618608" y="2103326"/>
            <a:chExt cx="540000" cy="540000"/>
          </a:xfrm>
        </p:grpSpPr>
        <p:sp>
          <p:nvSpPr>
            <p:cNvPr id="129" name="TextBox 128"/>
            <p:cNvSpPr txBox="1"/>
            <p:nvPr/>
          </p:nvSpPr>
          <p:spPr>
            <a:xfrm>
              <a:off x="1672716" y="2416945"/>
              <a:ext cx="451012" cy="92333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600" dirty="0">
                  <a:solidFill>
                    <a:schemeClr val="bg1"/>
                  </a:solidFill>
                </a:rPr>
                <a:t>outsource</a:t>
              </a:r>
            </a:p>
          </p:txBody>
        </p:sp>
        <p:sp>
          <p:nvSpPr>
            <p:cNvPr id="130" name="Oval 129"/>
            <p:cNvSpPr/>
            <p:nvPr/>
          </p:nvSpPr>
          <p:spPr>
            <a:xfrm>
              <a:off x="1618608" y="2103326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5876246" y="2078798"/>
            <a:ext cx="540000" cy="540000"/>
            <a:chOff x="2253306" y="2046041"/>
            <a:chExt cx="540000" cy="540000"/>
          </a:xfrm>
        </p:grpSpPr>
        <p:grpSp>
          <p:nvGrpSpPr>
            <p:cNvPr id="132" name="Group 131"/>
            <p:cNvGrpSpPr/>
            <p:nvPr/>
          </p:nvGrpSpPr>
          <p:grpSpPr>
            <a:xfrm>
              <a:off x="2310752" y="2119104"/>
              <a:ext cx="359999" cy="360000"/>
              <a:chOff x="2843808" y="3724276"/>
              <a:chExt cx="563908" cy="514350"/>
            </a:xfrm>
          </p:grpSpPr>
          <p:pic>
            <p:nvPicPr>
              <p:cNvPr id="134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5" name="TextBox 134"/>
              <p:cNvSpPr txBox="1"/>
              <p:nvPr/>
            </p:nvSpPr>
            <p:spPr>
              <a:xfrm>
                <a:off x="2843808" y="3873729"/>
                <a:ext cx="349914" cy="131921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6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" name="Oval 132"/>
            <p:cNvSpPr/>
            <p:nvPr/>
          </p:nvSpPr>
          <p:spPr>
            <a:xfrm>
              <a:off x="2253306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442919" y="2078798"/>
            <a:ext cx="540000" cy="540000"/>
            <a:chOff x="2845081" y="2046041"/>
            <a:chExt cx="540000" cy="540000"/>
          </a:xfrm>
        </p:grpSpPr>
        <p:pic>
          <p:nvPicPr>
            <p:cNvPr id="137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4866" y="2139742"/>
              <a:ext cx="36450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8" name="Oval 137"/>
            <p:cNvSpPr/>
            <p:nvPr/>
          </p:nvSpPr>
          <p:spPr>
            <a:xfrm>
              <a:off x="2845081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008319" y="2064540"/>
            <a:ext cx="540000" cy="540000"/>
            <a:chOff x="3385081" y="2031783"/>
            <a:chExt cx="540000" cy="540000"/>
          </a:xfrm>
        </p:grpSpPr>
        <p:pic>
          <p:nvPicPr>
            <p:cNvPr id="140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5082" y="2119104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1" name="Oval 140"/>
            <p:cNvSpPr/>
            <p:nvPr/>
          </p:nvSpPr>
          <p:spPr>
            <a:xfrm>
              <a:off x="3385081" y="2031783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7574724" y="2061861"/>
            <a:ext cx="540000" cy="540000"/>
            <a:chOff x="3941320" y="2029104"/>
            <a:chExt cx="540000" cy="540000"/>
          </a:xfrm>
        </p:grpSpPr>
        <p:pic>
          <p:nvPicPr>
            <p:cNvPr id="143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3982153" y="2230240"/>
              <a:ext cx="468000" cy="14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" name="Oval 143"/>
            <p:cNvSpPr/>
            <p:nvPr/>
          </p:nvSpPr>
          <p:spPr>
            <a:xfrm>
              <a:off x="3941320" y="2029104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45" name="Oval 144"/>
          <p:cNvSpPr/>
          <p:nvPr/>
        </p:nvSpPr>
        <p:spPr>
          <a:xfrm>
            <a:off x="2764696" y="2691168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200" dirty="0">
              <a:solidFill>
                <a:srgbClr val="505050"/>
              </a:solidFill>
            </a:endParaRPr>
          </a:p>
          <a:p>
            <a:pPr algn="ctr"/>
            <a:r>
              <a:rPr lang="nl-NL" sz="1200" dirty="0">
                <a:solidFill>
                  <a:srgbClr val="505050"/>
                </a:solidFill>
              </a:rPr>
              <a:t>Financieel</a:t>
            </a:r>
          </a:p>
        </p:txBody>
      </p:sp>
      <p:cxnSp>
        <p:nvCxnSpPr>
          <p:cNvPr id="146" name="Straight Connector 145"/>
          <p:cNvCxnSpPr>
            <a:stCxn id="145" idx="4"/>
            <a:endCxn id="163" idx="0"/>
          </p:cNvCxnSpPr>
          <p:nvPr/>
        </p:nvCxnSpPr>
        <p:spPr>
          <a:xfrm flipH="1">
            <a:off x="3115081" y="3411168"/>
            <a:ext cx="9615" cy="554491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stCxn id="145" idx="4"/>
            <a:endCxn id="166" idx="0"/>
          </p:cNvCxnSpPr>
          <p:nvPr/>
        </p:nvCxnSpPr>
        <p:spPr>
          <a:xfrm>
            <a:off x="3124696" y="3411168"/>
            <a:ext cx="555785" cy="540233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stCxn id="145" idx="4"/>
            <a:endCxn id="158" idx="0"/>
          </p:cNvCxnSpPr>
          <p:nvPr/>
        </p:nvCxnSpPr>
        <p:spPr>
          <a:xfrm flipH="1">
            <a:off x="2548408" y="3411168"/>
            <a:ext cx="576288" cy="55449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145" idx="4"/>
            <a:endCxn id="169" idx="0"/>
          </p:cNvCxnSpPr>
          <p:nvPr/>
        </p:nvCxnSpPr>
        <p:spPr>
          <a:xfrm>
            <a:off x="3124696" y="3411168"/>
            <a:ext cx="1122190" cy="537554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145" idx="4"/>
            <a:endCxn id="155" idx="0"/>
          </p:cNvCxnSpPr>
          <p:nvPr/>
        </p:nvCxnSpPr>
        <p:spPr>
          <a:xfrm flipH="1">
            <a:off x="1985044" y="3411168"/>
            <a:ext cx="1139652" cy="554491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1715044" y="3965659"/>
            <a:ext cx="540000" cy="540000"/>
            <a:chOff x="1618608" y="2103326"/>
            <a:chExt cx="540000" cy="540000"/>
          </a:xfrm>
        </p:grpSpPr>
        <p:sp>
          <p:nvSpPr>
            <p:cNvPr id="154" name="TextBox 153"/>
            <p:cNvSpPr txBox="1"/>
            <p:nvPr/>
          </p:nvSpPr>
          <p:spPr>
            <a:xfrm>
              <a:off x="1672716" y="2416945"/>
              <a:ext cx="451012" cy="92333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600" dirty="0">
                  <a:solidFill>
                    <a:schemeClr val="bg1"/>
                  </a:solidFill>
                </a:rPr>
                <a:t>outsource</a:t>
              </a:r>
            </a:p>
          </p:txBody>
        </p:sp>
        <p:sp>
          <p:nvSpPr>
            <p:cNvPr id="155" name="Oval 154"/>
            <p:cNvSpPr/>
            <p:nvPr/>
          </p:nvSpPr>
          <p:spPr>
            <a:xfrm>
              <a:off x="1618608" y="2103326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278408" y="3965659"/>
            <a:ext cx="540000" cy="540000"/>
            <a:chOff x="2253306" y="2046041"/>
            <a:chExt cx="540000" cy="540000"/>
          </a:xfrm>
        </p:grpSpPr>
        <p:grpSp>
          <p:nvGrpSpPr>
            <p:cNvPr id="157" name="Group 156"/>
            <p:cNvGrpSpPr/>
            <p:nvPr/>
          </p:nvGrpSpPr>
          <p:grpSpPr>
            <a:xfrm>
              <a:off x="2310752" y="2119104"/>
              <a:ext cx="359999" cy="360000"/>
              <a:chOff x="2843808" y="3724276"/>
              <a:chExt cx="563908" cy="514350"/>
            </a:xfrm>
          </p:grpSpPr>
          <p:pic>
            <p:nvPicPr>
              <p:cNvPr id="159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0" name="TextBox 159"/>
              <p:cNvSpPr txBox="1"/>
              <p:nvPr/>
            </p:nvSpPr>
            <p:spPr>
              <a:xfrm>
                <a:off x="2843808" y="3873729"/>
                <a:ext cx="349914" cy="131921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6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8" name="Oval 157"/>
            <p:cNvSpPr/>
            <p:nvPr/>
          </p:nvSpPr>
          <p:spPr>
            <a:xfrm>
              <a:off x="2253306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2845081" y="3965659"/>
            <a:ext cx="540000" cy="540000"/>
            <a:chOff x="2845081" y="2046041"/>
            <a:chExt cx="540000" cy="540000"/>
          </a:xfrm>
        </p:grpSpPr>
        <p:pic>
          <p:nvPicPr>
            <p:cNvPr id="162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4866" y="2139742"/>
              <a:ext cx="36450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" name="Oval 162"/>
            <p:cNvSpPr/>
            <p:nvPr/>
          </p:nvSpPr>
          <p:spPr>
            <a:xfrm>
              <a:off x="2845081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3410481" y="3951401"/>
            <a:ext cx="540000" cy="540000"/>
            <a:chOff x="3385081" y="2031783"/>
            <a:chExt cx="540000" cy="540000"/>
          </a:xfrm>
        </p:grpSpPr>
        <p:pic>
          <p:nvPicPr>
            <p:cNvPr id="165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5082" y="2119104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6" name="Oval 165"/>
            <p:cNvSpPr/>
            <p:nvPr/>
          </p:nvSpPr>
          <p:spPr>
            <a:xfrm>
              <a:off x="3385081" y="2031783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3976886" y="3948722"/>
            <a:ext cx="540000" cy="540000"/>
            <a:chOff x="3941320" y="2029104"/>
            <a:chExt cx="540000" cy="540000"/>
          </a:xfrm>
        </p:grpSpPr>
        <p:pic>
          <p:nvPicPr>
            <p:cNvPr id="168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3982153" y="2230240"/>
              <a:ext cx="468000" cy="14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Oval 168"/>
            <p:cNvSpPr/>
            <p:nvPr/>
          </p:nvSpPr>
          <p:spPr>
            <a:xfrm>
              <a:off x="3941320" y="2029104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70" name="Oval 169"/>
          <p:cNvSpPr/>
          <p:nvPr/>
        </p:nvSpPr>
        <p:spPr>
          <a:xfrm>
            <a:off x="6362534" y="2691168"/>
            <a:ext cx="720000" cy="720000"/>
          </a:xfrm>
          <a:prstGeom prst="ellipse">
            <a:avLst/>
          </a:prstGeom>
          <a:noFill/>
          <a:ln>
            <a:solidFill>
              <a:srgbClr val="05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200" dirty="0">
              <a:solidFill>
                <a:srgbClr val="505050"/>
              </a:solidFill>
            </a:endParaRPr>
          </a:p>
          <a:p>
            <a:pPr algn="ctr"/>
            <a:r>
              <a:rPr lang="nl-NL" sz="1200" dirty="0">
                <a:solidFill>
                  <a:srgbClr val="505050"/>
                </a:solidFill>
              </a:rPr>
              <a:t>MS office</a:t>
            </a:r>
          </a:p>
        </p:txBody>
      </p:sp>
      <p:cxnSp>
        <p:nvCxnSpPr>
          <p:cNvPr id="171" name="Straight Connector 170"/>
          <p:cNvCxnSpPr>
            <a:stCxn id="170" idx="4"/>
            <a:endCxn id="188" idx="0"/>
          </p:cNvCxnSpPr>
          <p:nvPr/>
        </p:nvCxnSpPr>
        <p:spPr>
          <a:xfrm flipH="1">
            <a:off x="6712919" y="3411168"/>
            <a:ext cx="9615" cy="554491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170" idx="4"/>
            <a:endCxn id="191" idx="0"/>
          </p:cNvCxnSpPr>
          <p:nvPr/>
        </p:nvCxnSpPr>
        <p:spPr>
          <a:xfrm>
            <a:off x="6722534" y="3411168"/>
            <a:ext cx="555785" cy="540233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70" idx="4"/>
            <a:endCxn id="183" idx="0"/>
          </p:cNvCxnSpPr>
          <p:nvPr/>
        </p:nvCxnSpPr>
        <p:spPr>
          <a:xfrm flipH="1">
            <a:off x="6146246" y="3411168"/>
            <a:ext cx="576288" cy="55449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>
            <a:stCxn id="170" idx="4"/>
            <a:endCxn id="194" idx="0"/>
          </p:cNvCxnSpPr>
          <p:nvPr/>
        </p:nvCxnSpPr>
        <p:spPr>
          <a:xfrm>
            <a:off x="6722534" y="3411168"/>
            <a:ext cx="1122190" cy="537554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170" idx="4"/>
            <a:endCxn id="180" idx="0"/>
          </p:cNvCxnSpPr>
          <p:nvPr/>
        </p:nvCxnSpPr>
        <p:spPr>
          <a:xfrm flipH="1">
            <a:off x="5582882" y="3411168"/>
            <a:ext cx="1139652" cy="554491"/>
          </a:xfrm>
          <a:prstGeom prst="straightConnector1">
            <a:avLst/>
          </a:prstGeom>
          <a:ln w="19050">
            <a:solidFill>
              <a:srgbClr val="05B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" name="Group 176"/>
          <p:cNvGrpSpPr/>
          <p:nvPr/>
        </p:nvGrpSpPr>
        <p:grpSpPr>
          <a:xfrm>
            <a:off x="5312882" y="3965659"/>
            <a:ext cx="540000" cy="540000"/>
            <a:chOff x="1618608" y="2103326"/>
            <a:chExt cx="540000" cy="540000"/>
          </a:xfrm>
        </p:grpSpPr>
        <p:sp>
          <p:nvSpPr>
            <p:cNvPr id="179" name="TextBox 178"/>
            <p:cNvSpPr txBox="1"/>
            <p:nvPr/>
          </p:nvSpPr>
          <p:spPr>
            <a:xfrm>
              <a:off x="1672716" y="2416945"/>
              <a:ext cx="451012" cy="92333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600" dirty="0">
                  <a:solidFill>
                    <a:schemeClr val="bg1"/>
                  </a:solidFill>
                </a:rPr>
                <a:t>outsource</a:t>
              </a:r>
            </a:p>
          </p:txBody>
        </p:sp>
        <p:sp>
          <p:nvSpPr>
            <p:cNvPr id="180" name="Oval 179"/>
            <p:cNvSpPr/>
            <p:nvPr/>
          </p:nvSpPr>
          <p:spPr>
            <a:xfrm>
              <a:off x="1618608" y="2103326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5876246" y="3965659"/>
            <a:ext cx="540000" cy="540000"/>
            <a:chOff x="2253306" y="2046041"/>
            <a:chExt cx="540000" cy="540000"/>
          </a:xfrm>
        </p:grpSpPr>
        <p:grpSp>
          <p:nvGrpSpPr>
            <p:cNvPr id="182" name="Group 181"/>
            <p:cNvGrpSpPr/>
            <p:nvPr/>
          </p:nvGrpSpPr>
          <p:grpSpPr>
            <a:xfrm>
              <a:off x="2310752" y="2119104"/>
              <a:ext cx="359999" cy="360000"/>
              <a:chOff x="2843808" y="3724276"/>
              <a:chExt cx="563908" cy="514350"/>
            </a:xfrm>
          </p:grpSpPr>
          <p:pic>
            <p:nvPicPr>
              <p:cNvPr id="184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5" name="TextBox 184"/>
              <p:cNvSpPr txBox="1"/>
              <p:nvPr/>
            </p:nvSpPr>
            <p:spPr>
              <a:xfrm>
                <a:off x="2843808" y="3873729"/>
                <a:ext cx="349914" cy="131921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6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3" name="Oval 182"/>
            <p:cNvSpPr/>
            <p:nvPr/>
          </p:nvSpPr>
          <p:spPr>
            <a:xfrm>
              <a:off x="2253306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6442919" y="3965659"/>
            <a:ext cx="540000" cy="540000"/>
            <a:chOff x="2845081" y="2046041"/>
            <a:chExt cx="540000" cy="540000"/>
          </a:xfrm>
        </p:grpSpPr>
        <p:pic>
          <p:nvPicPr>
            <p:cNvPr id="187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4866" y="2139742"/>
              <a:ext cx="36450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8" name="Oval 187"/>
            <p:cNvSpPr/>
            <p:nvPr/>
          </p:nvSpPr>
          <p:spPr>
            <a:xfrm>
              <a:off x="2845081" y="2046041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7008319" y="3951401"/>
            <a:ext cx="540000" cy="540000"/>
            <a:chOff x="3385081" y="2031783"/>
            <a:chExt cx="540000" cy="540000"/>
          </a:xfrm>
        </p:grpSpPr>
        <p:pic>
          <p:nvPicPr>
            <p:cNvPr id="190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5082" y="2119104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1" name="Oval 190"/>
            <p:cNvSpPr/>
            <p:nvPr/>
          </p:nvSpPr>
          <p:spPr>
            <a:xfrm>
              <a:off x="3385081" y="2031783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7574724" y="3948722"/>
            <a:ext cx="540000" cy="540000"/>
            <a:chOff x="3941320" y="2029104"/>
            <a:chExt cx="540000" cy="540000"/>
          </a:xfrm>
        </p:grpSpPr>
        <p:pic>
          <p:nvPicPr>
            <p:cNvPr id="193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3982153" y="2230240"/>
              <a:ext cx="468000" cy="14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" name="Oval 193"/>
            <p:cNvSpPr/>
            <p:nvPr/>
          </p:nvSpPr>
          <p:spPr>
            <a:xfrm>
              <a:off x="3941320" y="2029104"/>
              <a:ext cx="540000" cy="540000"/>
            </a:xfrm>
            <a:prstGeom prst="ellipse">
              <a:avLst/>
            </a:prstGeom>
            <a:noFill/>
            <a:ln>
              <a:solidFill>
                <a:srgbClr val="05B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13" name="Up Ribbon 112"/>
          <p:cNvSpPr/>
          <p:nvPr/>
        </p:nvSpPr>
        <p:spPr>
          <a:xfrm>
            <a:off x="2980696" y="880714"/>
            <a:ext cx="288000" cy="108000"/>
          </a:xfrm>
          <a:prstGeom prst="ribbon2">
            <a:avLst/>
          </a:prstGeom>
          <a:noFill/>
          <a:ln>
            <a:solidFill>
              <a:srgbClr val="05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sp>
        <p:nvSpPr>
          <p:cNvPr id="196" name="Up Ribbon 195"/>
          <p:cNvSpPr/>
          <p:nvPr/>
        </p:nvSpPr>
        <p:spPr>
          <a:xfrm>
            <a:off x="6578534" y="880714"/>
            <a:ext cx="288000" cy="108000"/>
          </a:xfrm>
          <a:prstGeom prst="ribbon2">
            <a:avLst/>
          </a:prstGeom>
          <a:noFill/>
          <a:ln>
            <a:solidFill>
              <a:srgbClr val="05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sp>
        <p:nvSpPr>
          <p:cNvPr id="197" name="Up Ribbon 196"/>
          <p:cNvSpPr/>
          <p:nvPr/>
        </p:nvSpPr>
        <p:spPr>
          <a:xfrm>
            <a:off x="2980696" y="2787774"/>
            <a:ext cx="288000" cy="108000"/>
          </a:xfrm>
          <a:prstGeom prst="ribbon2">
            <a:avLst/>
          </a:prstGeom>
          <a:noFill/>
          <a:ln>
            <a:solidFill>
              <a:srgbClr val="05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sp>
        <p:nvSpPr>
          <p:cNvPr id="198" name="Up Ribbon 197"/>
          <p:cNvSpPr/>
          <p:nvPr/>
        </p:nvSpPr>
        <p:spPr>
          <a:xfrm>
            <a:off x="6578534" y="2787774"/>
            <a:ext cx="288000" cy="108000"/>
          </a:xfrm>
          <a:prstGeom prst="ribbon2">
            <a:avLst/>
          </a:prstGeom>
          <a:noFill/>
          <a:ln>
            <a:solidFill>
              <a:srgbClr val="05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008" y="2096603"/>
            <a:ext cx="195300" cy="25200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232" y="2125465"/>
            <a:ext cx="195300" cy="25200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394" y="4009930"/>
            <a:ext cx="195300" cy="25200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846" y="4009930"/>
            <a:ext cx="195300" cy="252000"/>
          </a:xfrm>
          <a:prstGeom prst="rect">
            <a:avLst/>
          </a:prstGeom>
        </p:spPr>
      </p:pic>
      <p:sp>
        <p:nvSpPr>
          <p:cNvPr id="114" name="Content Placeholder 3"/>
          <p:cNvSpPr>
            <a:spLocks noGrp="1"/>
          </p:cNvSpPr>
          <p:nvPr>
            <p:ph idx="1"/>
          </p:nvPr>
        </p:nvSpPr>
        <p:spPr>
          <a:xfrm>
            <a:off x="1547664" y="339502"/>
            <a:ext cx="3312368" cy="581320"/>
          </a:xfrm>
        </p:spPr>
        <p:txBody>
          <a:bodyPr/>
          <a:lstStyle/>
          <a:p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Digitaal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5" name="Picture 2" descr="Afbeeldingsresultaat voor Digitaal maile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6131" y="3195724"/>
            <a:ext cx="1858527" cy="215444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sz="1400" dirty="0" err="1"/>
              <a:t>nieuwe</a:t>
            </a:r>
            <a:r>
              <a:rPr lang="en-US" sz="1400" dirty="0"/>
              <a:t> </a:t>
            </a:r>
            <a:r>
              <a:rPr lang="en-US" sz="1400" dirty="0" err="1"/>
              <a:t>kanalen</a:t>
            </a:r>
            <a:r>
              <a:rPr lang="en-US" sz="1400" dirty="0"/>
              <a:t>:</a:t>
            </a:r>
            <a:endParaRPr lang="nl-NL" sz="1400" dirty="0"/>
          </a:p>
        </p:txBody>
      </p:sp>
      <p:sp>
        <p:nvSpPr>
          <p:cNvPr id="5" name="AutoShape 2" descr="Afbeeldingsresultaat voor id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AutoShape 4" descr="Afbeeldingsresultaat voor idi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4" name="Picture 6" descr="Afbeeldingsresultaat voor idi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" y="3671792"/>
            <a:ext cx="666750" cy="33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paypal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24" y="3770251"/>
            <a:ext cx="479357" cy="47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0" descr="Afbeeldingsresultaat voor idea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" name="AutoShape 12" descr="Afbeeldingsresultaat voor ideal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62" name="Picture 14" descr="Afbeeldingsresultaat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t="16191" r="17927" b="13710"/>
          <a:stretch/>
        </p:blipFill>
        <p:spPr bwMode="auto">
          <a:xfrm>
            <a:off x="80092" y="4189492"/>
            <a:ext cx="589299" cy="56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logo MijnOverhei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768967"/>
            <a:ext cx="1004062" cy="18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439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50" name="Oval 49"/>
          <p:cNvSpPr/>
          <p:nvPr/>
        </p:nvSpPr>
        <p:spPr>
          <a:xfrm>
            <a:off x="2123728" y="1225353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200" dirty="0">
                <a:solidFill>
                  <a:srgbClr val="505050"/>
                </a:solidFill>
              </a:rPr>
              <a:t>CRM</a:t>
            </a:r>
          </a:p>
        </p:txBody>
      </p:sp>
      <p:sp>
        <p:nvSpPr>
          <p:cNvPr id="59" name="Oval 58"/>
          <p:cNvSpPr/>
          <p:nvPr/>
        </p:nvSpPr>
        <p:spPr>
          <a:xfrm>
            <a:off x="5652200" y="1225353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200" dirty="0">
                <a:solidFill>
                  <a:srgbClr val="505050"/>
                </a:solidFill>
              </a:rPr>
              <a:t>ERP</a:t>
            </a:r>
          </a:p>
        </p:txBody>
      </p:sp>
      <p:sp>
        <p:nvSpPr>
          <p:cNvPr id="73" name="Oval 72"/>
          <p:cNvSpPr/>
          <p:nvPr/>
        </p:nvSpPr>
        <p:spPr>
          <a:xfrm>
            <a:off x="3868055" y="1225353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200" dirty="0">
                <a:solidFill>
                  <a:srgbClr val="505050"/>
                </a:solidFill>
              </a:rPr>
              <a:t>Financieel</a:t>
            </a:r>
          </a:p>
        </p:txBody>
      </p:sp>
      <p:sp>
        <p:nvSpPr>
          <p:cNvPr id="87" name="Oval 86"/>
          <p:cNvSpPr/>
          <p:nvPr/>
        </p:nvSpPr>
        <p:spPr>
          <a:xfrm>
            <a:off x="7452400" y="1226811"/>
            <a:ext cx="720000" cy="72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200" dirty="0">
                <a:solidFill>
                  <a:srgbClr val="505050"/>
                </a:solidFill>
              </a:rPr>
              <a:t>MS office</a:t>
            </a:r>
          </a:p>
        </p:txBody>
      </p:sp>
      <p:sp>
        <p:nvSpPr>
          <p:cNvPr id="2" name="Rectangle 1"/>
          <p:cNvSpPr/>
          <p:nvPr/>
        </p:nvSpPr>
        <p:spPr>
          <a:xfrm>
            <a:off x="1491348" y="2521537"/>
            <a:ext cx="7200000" cy="36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Output Management systeem </a:t>
            </a:r>
          </a:p>
        </p:txBody>
      </p:sp>
      <p:cxnSp>
        <p:nvCxnSpPr>
          <p:cNvPr id="9" name="Straight Arrow Connector 8"/>
          <p:cNvCxnSpPr>
            <a:stCxn id="50" idx="4"/>
          </p:cNvCxnSpPr>
          <p:nvPr/>
        </p:nvCxnSpPr>
        <p:spPr>
          <a:xfrm>
            <a:off x="2483728" y="1945353"/>
            <a:ext cx="0" cy="576184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3" idx="4"/>
          </p:cNvCxnSpPr>
          <p:nvPr/>
        </p:nvCxnSpPr>
        <p:spPr>
          <a:xfrm>
            <a:off x="4228055" y="1945353"/>
            <a:ext cx="0" cy="576184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9" idx="4"/>
          </p:cNvCxnSpPr>
          <p:nvPr/>
        </p:nvCxnSpPr>
        <p:spPr>
          <a:xfrm>
            <a:off x="6012200" y="1945353"/>
            <a:ext cx="0" cy="576184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7" idx="4"/>
          </p:cNvCxnSpPr>
          <p:nvPr/>
        </p:nvCxnSpPr>
        <p:spPr>
          <a:xfrm>
            <a:off x="7812400" y="1946811"/>
            <a:ext cx="0" cy="57472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0" idx="0"/>
          </p:cNvCxnSpPr>
          <p:nvPr/>
        </p:nvCxnSpPr>
        <p:spPr>
          <a:xfrm flipV="1">
            <a:off x="2166476" y="2900587"/>
            <a:ext cx="0" cy="547520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1" idx="0"/>
          </p:cNvCxnSpPr>
          <p:nvPr/>
        </p:nvCxnSpPr>
        <p:spPr>
          <a:xfrm flipH="1" flipV="1">
            <a:off x="2726087" y="2881537"/>
            <a:ext cx="7509" cy="566570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2" idx="0"/>
          </p:cNvCxnSpPr>
          <p:nvPr/>
        </p:nvCxnSpPr>
        <p:spPr>
          <a:xfrm flipV="1">
            <a:off x="3957240" y="2881537"/>
            <a:ext cx="2752" cy="542276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3" idx="0"/>
          </p:cNvCxnSpPr>
          <p:nvPr/>
        </p:nvCxnSpPr>
        <p:spPr>
          <a:xfrm flipV="1">
            <a:off x="4518024" y="2881537"/>
            <a:ext cx="1" cy="566570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4" idx="0"/>
          </p:cNvCxnSpPr>
          <p:nvPr/>
        </p:nvCxnSpPr>
        <p:spPr>
          <a:xfrm flipV="1">
            <a:off x="5706096" y="2900587"/>
            <a:ext cx="0" cy="547520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5" idx="0"/>
          </p:cNvCxnSpPr>
          <p:nvPr/>
        </p:nvCxnSpPr>
        <p:spPr>
          <a:xfrm flipV="1">
            <a:off x="6272192" y="2894238"/>
            <a:ext cx="0" cy="553869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6" idx="0"/>
          </p:cNvCxnSpPr>
          <p:nvPr/>
        </p:nvCxnSpPr>
        <p:spPr>
          <a:xfrm flipV="1">
            <a:off x="7578304" y="2881537"/>
            <a:ext cx="0" cy="566570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7" idx="0"/>
          </p:cNvCxnSpPr>
          <p:nvPr/>
        </p:nvCxnSpPr>
        <p:spPr>
          <a:xfrm flipV="1">
            <a:off x="8140610" y="2894238"/>
            <a:ext cx="12756" cy="553869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1896476" y="3448107"/>
            <a:ext cx="540000" cy="540000"/>
            <a:chOff x="1889752" y="3448107"/>
            <a:chExt cx="540000" cy="540000"/>
          </a:xfrm>
        </p:grpSpPr>
        <p:pic>
          <p:nvPicPr>
            <p:cNvPr id="78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" name="Oval 109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463596" y="3448107"/>
            <a:ext cx="540000" cy="540000"/>
            <a:chOff x="2463596" y="3448107"/>
            <a:chExt cx="540000" cy="540000"/>
          </a:xfrm>
        </p:grpSpPr>
        <p:sp>
          <p:nvSpPr>
            <p:cNvPr id="86" name="TextBox 85"/>
            <p:cNvSpPr txBox="1"/>
            <p:nvPr/>
          </p:nvSpPr>
          <p:spPr>
            <a:xfrm>
              <a:off x="2509072" y="3763039"/>
              <a:ext cx="451012" cy="92333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600" dirty="0">
                  <a:solidFill>
                    <a:schemeClr val="bg1"/>
                  </a:solidFill>
                </a:rPr>
                <a:t>outsource</a:t>
              </a:r>
            </a:p>
          </p:txBody>
        </p:sp>
        <p:sp>
          <p:nvSpPr>
            <p:cNvPr id="111" name="Oval 110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687240" y="3423813"/>
            <a:ext cx="540000" cy="540000"/>
            <a:chOff x="3795192" y="3423813"/>
            <a:chExt cx="540000" cy="540000"/>
          </a:xfrm>
        </p:grpSpPr>
        <p:grpSp>
          <p:nvGrpSpPr>
            <p:cNvPr id="79" name="Group 78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80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1" name="TextBox 80"/>
              <p:cNvSpPr txBox="1"/>
              <p:nvPr/>
            </p:nvSpPr>
            <p:spPr>
              <a:xfrm>
                <a:off x="2843808" y="3873729"/>
                <a:ext cx="349914" cy="131921"/>
              </a:xfrm>
              <a:prstGeom prst="rect">
                <a:avLst/>
              </a:prstGeom>
              <a:solidFill>
                <a:srgbClr val="505050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6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2" name="Oval 111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248024" y="3448107"/>
            <a:ext cx="540000" cy="540000"/>
            <a:chOff x="4355976" y="3448107"/>
            <a:chExt cx="540000" cy="540000"/>
          </a:xfrm>
        </p:grpSpPr>
        <p:grpSp>
          <p:nvGrpSpPr>
            <p:cNvPr id="7" name="Group 6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05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6" name="TextBox 105"/>
                <p:cNvSpPr txBox="1"/>
                <p:nvPr/>
              </p:nvSpPr>
              <p:spPr>
                <a:xfrm>
                  <a:off x="2843808" y="3873729"/>
                  <a:ext cx="349914" cy="131921"/>
                </a:xfrm>
                <a:prstGeom prst="rect">
                  <a:avLst/>
                </a:prstGeom>
                <a:solidFill>
                  <a:srgbClr val="505050"/>
                </a:solidFill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6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3075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3" name="Oval 112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5436096" y="3448107"/>
            <a:ext cx="540000" cy="540000"/>
            <a:chOff x="5696186" y="3448107"/>
            <a:chExt cx="540000" cy="540000"/>
          </a:xfrm>
        </p:grpSpPr>
        <p:pic>
          <p:nvPicPr>
            <p:cNvPr id="77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Oval 113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002192" y="3448107"/>
            <a:ext cx="540000" cy="540000"/>
            <a:chOff x="6285456" y="3448107"/>
            <a:chExt cx="540000" cy="540000"/>
          </a:xfrm>
        </p:grpSpPr>
        <p:grpSp>
          <p:nvGrpSpPr>
            <p:cNvPr id="5" name="Group 4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07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5" name="Oval 114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16" name="Oval 115"/>
          <p:cNvSpPr/>
          <p:nvPr/>
        </p:nvSpPr>
        <p:spPr>
          <a:xfrm>
            <a:off x="7308304" y="3448107"/>
            <a:ext cx="540000" cy="540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21" name="Group 120"/>
          <p:cNvGrpSpPr/>
          <p:nvPr/>
        </p:nvGrpSpPr>
        <p:grpSpPr>
          <a:xfrm>
            <a:off x="7870610" y="3448107"/>
            <a:ext cx="540000" cy="540000"/>
            <a:chOff x="8068642" y="3448107"/>
            <a:chExt cx="540000" cy="540000"/>
          </a:xfrm>
        </p:grpSpPr>
        <p:pic>
          <p:nvPicPr>
            <p:cNvPr id="8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7" name="Oval 116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884" y="3490138"/>
            <a:ext cx="195300" cy="25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400" y="3527536"/>
            <a:ext cx="328500" cy="36000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7452320" y="3834269"/>
            <a:ext cx="265063" cy="92333"/>
          </a:xfrm>
          <a:prstGeom prst="rect">
            <a:avLst/>
          </a:prstGeom>
          <a:solidFill>
            <a:srgbClr val="505050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nl-NL" sz="600" dirty="0">
                <a:solidFill>
                  <a:schemeClr val="bg1"/>
                </a:solidFill>
              </a:rPr>
              <a:t>SFTP</a:t>
            </a:r>
            <a:endParaRPr lang="nl-NL" sz="1000" dirty="0">
              <a:solidFill>
                <a:schemeClr val="bg1"/>
              </a:solidFill>
            </a:endParaRPr>
          </a:p>
        </p:txBody>
      </p:sp>
      <p:sp>
        <p:nvSpPr>
          <p:cNvPr id="56" name="Content Placeholder 3"/>
          <p:cNvSpPr txBox="1">
            <a:spLocks/>
          </p:cNvSpPr>
          <p:nvPr/>
        </p:nvSpPr>
        <p:spPr>
          <a:xfrm>
            <a:off x="1547664" y="339502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Management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7" name="Picture 6" descr="Gerelateerde afbeeldi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984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900" dirty="0"/>
              <a:t>Output Management Software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689" y="2715766"/>
            <a:ext cx="6983976" cy="2400657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b="1" dirty="0">
                <a:solidFill>
                  <a:srgbClr val="505050"/>
                </a:solidFill>
              </a:rPr>
              <a:t>OMS-500</a:t>
            </a:r>
            <a:r>
              <a:rPr lang="nl-NL" sz="1200" dirty="0">
                <a:solidFill>
                  <a:srgbClr val="505050"/>
                </a:solidFill>
              </a:rPr>
              <a:t> van Neopost is ontwikkeld door </a:t>
            </a:r>
            <a:r>
              <a:rPr lang="nl-NL" sz="1200" b="1" dirty="0">
                <a:solidFill>
                  <a:srgbClr val="505050"/>
                </a:solidFill>
              </a:rPr>
              <a:t>Quadient/GMC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b="1" dirty="0">
                <a:solidFill>
                  <a:srgbClr val="505050"/>
                </a:solidFill>
              </a:rPr>
              <a:t>Quadient/GMC </a:t>
            </a:r>
            <a:r>
              <a:rPr lang="nl-NL" sz="1200" dirty="0">
                <a:solidFill>
                  <a:srgbClr val="505050"/>
                </a:solidFill>
              </a:rPr>
              <a:t>is door Gartner en Forrester uitgeroepen tot </a:t>
            </a:r>
            <a:r>
              <a:rPr lang="nl-NL" sz="1200" b="1" dirty="0">
                <a:solidFill>
                  <a:srgbClr val="505050"/>
                </a:solidFill>
              </a:rPr>
              <a:t>marktleider</a:t>
            </a:r>
            <a:r>
              <a:rPr lang="nl-NL" sz="1200" dirty="0">
                <a:solidFill>
                  <a:srgbClr val="505050"/>
                </a:solidFill>
              </a:rPr>
              <a:t> op dit gebied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b="1" dirty="0">
                <a:solidFill>
                  <a:srgbClr val="505050"/>
                </a:solidFill>
              </a:rPr>
              <a:t>OMS-500</a:t>
            </a:r>
            <a:r>
              <a:rPr lang="nl-NL" sz="1200" dirty="0">
                <a:solidFill>
                  <a:srgbClr val="505050"/>
                </a:solidFill>
              </a:rPr>
              <a:t> heeft in de basis een aantal </a:t>
            </a:r>
            <a:r>
              <a:rPr lang="nl-NL" sz="1200" b="1" dirty="0">
                <a:solidFill>
                  <a:srgbClr val="505050"/>
                </a:solidFill>
              </a:rPr>
              <a:t>sterke eigenschappen</a:t>
            </a:r>
          </a:p>
          <a:p>
            <a:pPr marL="742950" lvl="1" indent="-285750">
              <a:buClr>
                <a:srgbClr val="72BF44"/>
              </a:buClr>
              <a:buFont typeface="Verdana" panose="020B0604030504040204" pitchFamily="34" charset="0"/>
              <a:buChar char="-"/>
            </a:pPr>
            <a:r>
              <a:rPr lang="nl-NL" sz="1200" dirty="0">
                <a:solidFill>
                  <a:srgbClr val="505050"/>
                </a:solidFill>
              </a:rPr>
              <a:t>Document profielen: documenten verrijken en opmaken</a:t>
            </a:r>
          </a:p>
          <a:p>
            <a:pPr marL="742950" lvl="1" indent="-285750">
              <a:buClr>
                <a:srgbClr val="72BF44"/>
              </a:buClr>
              <a:buFont typeface="Verdana" panose="020B0604030504040204" pitchFamily="34" charset="0"/>
              <a:buChar char="-"/>
            </a:pPr>
            <a:r>
              <a:rPr lang="nl-NL" sz="1200" dirty="0">
                <a:solidFill>
                  <a:srgbClr val="505050"/>
                </a:solidFill>
              </a:rPr>
              <a:t>Communicatie profielen: documenten samenvoegen, kanaalkeuze</a:t>
            </a:r>
          </a:p>
          <a:p>
            <a:pPr marL="742950" lvl="1" indent="-285750">
              <a:buClr>
                <a:srgbClr val="72BF44"/>
              </a:buClr>
              <a:buFont typeface="Verdana" panose="020B0604030504040204" pitchFamily="34" charset="0"/>
              <a:buChar char="-"/>
            </a:pPr>
            <a:r>
              <a:rPr lang="nl-NL" sz="1200" dirty="0">
                <a:solidFill>
                  <a:srgbClr val="505050"/>
                </a:solidFill>
              </a:rPr>
              <a:t>Productie profielen: volledig automatisch, veiligheid</a:t>
            </a:r>
          </a:p>
          <a:p>
            <a:pPr marL="742950" lvl="1" indent="-285750">
              <a:buClr>
                <a:srgbClr val="72BF44"/>
              </a:buClr>
              <a:buFont typeface="Verdana" panose="020B0604030504040204" pitchFamily="34" charset="0"/>
              <a:buChar char="-"/>
            </a:pPr>
            <a:r>
              <a:rPr lang="nl-NL" sz="1200" dirty="0">
                <a:solidFill>
                  <a:srgbClr val="505050"/>
                </a:solidFill>
              </a:rPr>
              <a:t>Meertalig</a:t>
            </a:r>
          </a:p>
          <a:p>
            <a:pPr marL="742950" lvl="1" indent="-285750">
              <a:buClr>
                <a:srgbClr val="72BF44"/>
              </a:buClr>
              <a:buFont typeface="Verdana" panose="020B0604030504040204" pitchFamily="34" charset="0"/>
              <a:buChar char="-"/>
            </a:pPr>
            <a:r>
              <a:rPr lang="nl-NL" sz="1200" dirty="0">
                <a:solidFill>
                  <a:srgbClr val="505050"/>
                </a:solidFill>
              </a:rPr>
              <a:t>Gebruiksvriendelijk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b="1" dirty="0">
                <a:solidFill>
                  <a:srgbClr val="505050"/>
                </a:solidFill>
              </a:rPr>
              <a:t>OMS-500</a:t>
            </a:r>
            <a:r>
              <a:rPr lang="nl-NL" sz="1200" dirty="0">
                <a:solidFill>
                  <a:srgbClr val="505050"/>
                </a:solidFill>
              </a:rPr>
              <a:t> is eenvoudig uit te breiden met </a:t>
            </a:r>
            <a:r>
              <a:rPr lang="nl-NL" sz="1200" b="1" dirty="0">
                <a:solidFill>
                  <a:srgbClr val="505050"/>
                </a:solidFill>
              </a:rPr>
              <a:t>in- of output plugins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dirty="0">
                <a:solidFill>
                  <a:srgbClr val="505050"/>
                </a:solidFill>
              </a:rPr>
              <a:t>Neopost is een </a:t>
            </a:r>
            <a:r>
              <a:rPr lang="nl-NL" sz="1200" b="1" dirty="0">
                <a:solidFill>
                  <a:srgbClr val="505050"/>
                </a:solidFill>
              </a:rPr>
              <a:t>wereldwijde speler</a:t>
            </a:r>
            <a:r>
              <a:rPr lang="nl-NL" sz="1200" dirty="0">
                <a:solidFill>
                  <a:srgbClr val="505050"/>
                </a:solidFill>
              </a:rPr>
              <a:t>, diensten uit andere landen beschikbaar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b="1" dirty="0">
                <a:solidFill>
                  <a:srgbClr val="505050"/>
                </a:solidFill>
              </a:rPr>
              <a:t>Geen aanpassen nodig van bestaande </a:t>
            </a:r>
            <a:r>
              <a:rPr lang="nl-NL" sz="1200" dirty="0">
                <a:solidFill>
                  <a:srgbClr val="505050"/>
                </a:solidFill>
              </a:rPr>
              <a:t>business systemen</a:t>
            </a:r>
          </a:p>
          <a:p>
            <a:pPr marL="285750" indent="-285750">
              <a:buClr>
                <a:srgbClr val="72BF44"/>
              </a:buClr>
              <a:buFont typeface="Wingdings" panose="05000000000000000000" pitchFamily="2" charset="2"/>
              <a:buChar char="ü"/>
            </a:pPr>
            <a:r>
              <a:rPr lang="nl-NL" sz="1200" b="1" dirty="0">
                <a:solidFill>
                  <a:srgbClr val="505050"/>
                </a:solidFill>
              </a:rPr>
              <a:t>OMS-500</a:t>
            </a:r>
            <a:r>
              <a:rPr lang="nl-NL" sz="1200" dirty="0">
                <a:solidFill>
                  <a:srgbClr val="505050"/>
                </a:solidFill>
              </a:rPr>
              <a:t> is zowel beschikbaar in de </a:t>
            </a:r>
            <a:r>
              <a:rPr lang="nl-NL" sz="1200" b="1" dirty="0">
                <a:solidFill>
                  <a:srgbClr val="505050"/>
                </a:solidFill>
              </a:rPr>
              <a:t>cloud</a:t>
            </a:r>
            <a:r>
              <a:rPr lang="nl-NL" sz="1200" dirty="0">
                <a:solidFill>
                  <a:srgbClr val="505050"/>
                </a:solidFill>
              </a:rPr>
              <a:t> en </a:t>
            </a:r>
            <a:r>
              <a:rPr lang="nl-NL" sz="1200" b="1" dirty="0">
                <a:solidFill>
                  <a:srgbClr val="505050"/>
                </a:solidFill>
              </a:rPr>
              <a:t>on premis</a:t>
            </a:r>
          </a:p>
        </p:txBody>
      </p:sp>
      <p:sp>
        <p:nvSpPr>
          <p:cNvPr id="70" name="Oval 69"/>
          <p:cNvSpPr/>
          <p:nvPr/>
        </p:nvSpPr>
        <p:spPr>
          <a:xfrm>
            <a:off x="2195736" y="699542"/>
            <a:ext cx="540000" cy="54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800" dirty="0">
                <a:solidFill>
                  <a:srgbClr val="DFE0E1"/>
                </a:solidFill>
              </a:rPr>
              <a:t>CRM</a:t>
            </a:r>
          </a:p>
        </p:txBody>
      </p:sp>
      <p:sp>
        <p:nvSpPr>
          <p:cNvPr id="71" name="Oval 70"/>
          <p:cNvSpPr/>
          <p:nvPr/>
        </p:nvSpPr>
        <p:spPr>
          <a:xfrm>
            <a:off x="5688184" y="699542"/>
            <a:ext cx="540000" cy="54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800" dirty="0">
                <a:solidFill>
                  <a:srgbClr val="DFE0E1"/>
                </a:solidFill>
              </a:rPr>
              <a:t>ERP</a:t>
            </a:r>
          </a:p>
        </p:txBody>
      </p:sp>
      <p:sp>
        <p:nvSpPr>
          <p:cNvPr id="72" name="Oval 71"/>
          <p:cNvSpPr/>
          <p:nvPr/>
        </p:nvSpPr>
        <p:spPr>
          <a:xfrm>
            <a:off x="3959992" y="699542"/>
            <a:ext cx="540000" cy="54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800" dirty="0">
                <a:solidFill>
                  <a:srgbClr val="DFE0E1"/>
                </a:solidFill>
              </a:rPr>
              <a:t>Financieel</a:t>
            </a:r>
          </a:p>
        </p:txBody>
      </p:sp>
      <p:sp>
        <p:nvSpPr>
          <p:cNvPr id="73" name="Oval 72"/>
          <p:cNvSpPr/>
          <p:nvPr/>
        </p:nvSpPr>
        <p:spPr>
          <a:xfrm>
            <a:off x="7560392" y="701000"/>
            <a:ext cx="540000" cy="54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800" dirty="0">
                <a:solidFill>
                  <a:srgbClr val="DFE0E1"/>
                </a:solidFill>
              </a:rPr>
              <a:t>MS office</a:t>
            </a:r>
          </a:p>
        </p:txBody>
      </p:sp>
      <p:cxnSp>
        <p:nvCxnSpPr>
          <p:cNvPr id="75" name="Straight Arrow Connector 74"/>
          <p:cNvCxnSpPr>
            <a:stCxn id="70" idx="4"/>
          </p:cNvCxnSpPr>
          <p:nvPr/>
        </p:nvCxnSpPr>
        <p:spPr>
          <a:xfrm>
            <a:off x="2465736" y="1239542"/>
            <a:ext cx="0" cy="198821"/>
          </a:xfrm>
          <a:prstGeom prst="straightConnector1">
            <a:avLst/>
          </a:prstGeom>
          <a:ln w="19050">
            <a:solidFill>
              <a:srgbClr val="DFE0E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72" idx="4"/>
          </p:cNvCxnSpPr>
          <p:nvPr/>
        </p:nvCxnSpPr>
        <p:spPr>
          <a:xfrm>
            <a:off x="4229992" y="1239542"/>
            <a:ext cx="0" cy="198821"/>
          </a:xfrm>
          <a:prstGeom prst="straightConnector1">
            <a:avLst/>
          </a:prstGeom>
          <a:ln w="19050">
            <a:solidFill>
              <a:srgbClr val="DFE0E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1" idx="4"/>
          </p:cNvCxnSpPr>
          <p:nvPr/>
        </p:nvCxnSpPr>
        <p:spPr>
          <a:xfrm>
            <a:off x="5958184" y="1239542"/>
            <a:ext cx="0" cy="198821"/>
          </a:xfrm>
          <a:prstGeom prst="straightConnector1">
            <a:avLst/>
          </a:prstGeom>
          <a:ln w="19050">
            <a:solidFill>
              <a:srgbClr val="DFE0E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73" idx="4"/>
          </p:cNvCxnSpPr>
          <p:nvPr/>
        </p:nvCxnSpPr>
        <p:spPr>
          <a:xfrm>
            <a:off x="7830392" y="1241000"/>
            <a:ext cx="0" cy="197363"/>
          </a:xfrm>
          <a:prstGeom prst="straightConnector1">
            <a:avLst/>
          </a:prstGeom>
          <a:ln w="19050">
            <a:solidFill>
              <a:srgbClr val="DFE0E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89" idx="0"/>
          </p:cNvCxnSpPr>
          <p:nvPr/>
        </p:nvCxnSpPr>
        <p:spPr>
          <a:xfrm flipV="1">
            <a:off x="2166476" y="1798363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92" idx="0"/>
          </p:cNvCxnSpPr>
          <p:nvPr/>
        </p:nvCxnSpPr>
        <p:spPr>
          <a:xfrm flipV="1">
            <a:off x="2733596" y="1798363"/>
            <a:ext cx="98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97" idx="0"/>
          </p:cNvCxnSpPr>
          <p:nvPr/>
        </p:nvCxnSpPr>
        <p:spPr>
          <a:xfrm flipV="1">
            <a:off x="3957240" y="1798363"/>
            <a:ext cx="2752" cy="235543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02" idx="0"/>
          </p:cNvCxnSpPr>
          <p:nvPr/>
        </p:nvCxnSpPr>
        <p:spPr>
          <a:xfrm flipV="1">
            <a:off x="4518024" y="1798363"/>
            <a:ext cx="11942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09" idx="0"/>
          </p:cNvCxnSpPr>
          <p:nvPr/>
        </p:nvCxnSpPr>
        <p:spPr>
          <a:xfrm flipV="1">
            <a:off x="5706096" y="1798363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112" idx="0"/>
          </p:cNvCxnSpPr>
          <p:nvPr/>
        </p:nvCxnSpPr>
        <p:spPr>
          <a:xfrm flipV="1">
            <a:off x="6272192" y="1798363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17" idx="0"/>
          </p:cNvCxnSpPr>
          <p:nvPr/>
        </p:nvCxnSpPr>
        <p:spPr>
          <a:xfrm flipV="1">
            <a:off x="7578304" y="1798363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20" idx="0"/>
          </p:cNvCxnSpPr>
          <p:nvPr/>
        </p:nvCxnSpPr>
        <p:spPr>
          <a:xfrm flipV="1">
            <a:off x="8140610" y="1798363"/>
            <a:ext cx="0" cy="259837"/>
          </a:xfrm>
          <a:prstGeom prst="straightConnector1">
            <a:avLst/>
          </a:prstGeom>
          <a:ln w="19050">
            <a:solidFill>
              <a:srgbClr val="DFE0E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1896476" y="2058200"/>
            <a:ext cx="540000" cy="540000"/>
            <a:chOff x="1889752" y="3448107"/>
            <a:chExt cx="540000" cy="540000"/>
          </a:xfrm>
        </p:grpSpPr>
        <p:pic>
          <p:nvPicPr>
            <p:cNvPr id="88" name="Picture 3" descr="C:\Users\bterweel\OneDrive - NEOPOST\Neopost - branding\Icons\Print\Print_darkgrey-144dpi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52" y="3532863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9" name="Oval 88"/>
            <p:cNvSpPr/>
            <p:nvPr/>
          </p:nvSpPr>
          <p:spPr>
            <a:xfrm>
              <a:off x="188975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463596" y="2058200"/>
            <a:ext cx="540000" cy="540000"/>
            <a:chOff x="2463596" y="3448107"/>
            <a:chExt cx="540000" cy="540000"/>
          </a:xfrm>
        </p:grpSpPr>
        <p:sp>
          <p:nvSpPr>
            <p:cNvPr id="94" name="TextBox 93"/>
            <p:cNvSpPr txBox="1"/>
            <p:nvPr/>
          </p:nvSpPr>
          <p:spPr>
            <a:xfrm>
              <a:off x="2509072" y="3763039"/>
              <a:ext cx="451012" cy="92333"/>
            </a:xfrm>
            <a:prstGeom prst="rect">
              <a:avLst/>
            </a:prstGeom>
            <a:solidFill>
              <a:srgbClr val="DFE0E1"/>
            </a:solidFill>
            <a:ln>
              <a:solidFill>
                <a:srgbClr val="DFE0E1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r>
                <a:rPr lang="nl-NL" sz="600" dirty="0">
                  <a:solidFill>
                    <a:schemeClr val="bg1"/>
                  </a:solidFill>
                </a:rPr>
                <a:t>outsource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246359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687240" y="2033906"/>
            <a:ext cx="540000" cy="540000"/>
            <a:chOff x="3795192" y="3423813"/>
            <a:chExt cx="540000" cy="540000"/>
          </a:xfrm>
        </p:grpSpPr>
        <p:grpSp>
          <p:nvGrpSpPr>
            <p:cNvPr id="96" name="Group 95"/>
            <p:cNvGrpSpPr/>
            <p:nvPr/>
          </p:nvGrpSpPr>
          <p:grpSpPr>
            <a:xfrm>
              <a:off x="3865368" y="3513813"/>
              <a:ext cx="359999" cy="360000"/>
              <a:chOff x="2843808" y="3724276"/>
              <a:chExt cx="563908" cy="514350"/>
            </a:xfrm>
          </p:grpSpPr>
          <p:pic>
            <p:nvPicPr>
              <p:cNvPr id="98" name="Picture 4" descr="C:\Users\bterweel\OneDrive - NEOPOST\Neopost - branding\Icons\Graphic-PFS\Graphic-PFS_darkgrey-144dpi.png"/>
              <p:cNvPicPr>
                <a:picLocks noChangeAspect="1" noChangeArrowheads="1"/>
              </p:cNvPicPr>
              <p:nvPr/>
            </p:nvPicPr>
            <p:blipFill>
              <a:blip r:embed="rId3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5916" y="3724276"/>
                <a:ext cx="431800" cy="514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9" name="TextBox 98"/>
              <p:cNvSpPr txBox="1"/>
              <p:nvPr/>
            </p:nvSpPr>
            <p:spPr>
              <a:xfrm>
                <a:off x="2843808" y="3873729"/>
                <a:ext cx="349914" cy="131921"/>
              </a:xfrm>
              <a:prstGeom prst="rect">
                <a:avLst/>
              </a:prstGeom>
              <a:solidFill>
                <a:srgbClr val="DFE0E1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nl-NL" sz="600" dirty="0">
                    <a:solidFill>
                      <a:schemeClr val="bg1"/>
                    </a:solidFill>
                  </a:rPr>
                  <a:t>PDF</a:t>
                </a:r>
                <a:endParaRPr lang="nl-NL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7" name="Oval 96"/>
            <p:cNvSpPr/>
            <p:nvPr/>
          </p:nvSpPr>
          <p:spPr>
            <a:xfrm>
              <a:off x="3795192" y="3423813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248024" y="2058200"/>
            <a:ext cx="540000" cy="540000"/>
            <a:chOff x="4355976" y="3448107"/>
            <a:chExt cx="540000" cy="540000"/>
          </a:xfrm>
        </p:grpSpPr>
        <p:grpSp>
          <p:nvGrpSpPr>
            <p:cNvPr id="101" name="Group 100"/>
            <p:cNvGrpSpPr/>
            <p:nvPr/>
          </p:nvGrpSpPr>
          <p:grpSpPr>
            <a:xfrm>
              <a:off x="4415750" y="3510599"/>
              <a:ext cx="463896" cy="360000"/>
              <a:chOff x="4523334" y="3200812"/>
              <a:chExt cx="463896" cy="360000"/>
            </a:xfrm>
          </p:grpSpPr>
          <p:grpSp>
            <p:nvGrpSpPr>
              <p:cNvPr id="103" name="Group 102"/>
              <p:cNvGrpSpPr/>
              <p:nvPr/>
            </p:nvGrpSpPr>
            <p:grpSpPr>
              <a:xfrm>
                <a:off x="4523334" y="3200812"/>
                <a:ext cx="359999" cy="360000"/>
                <a:chOff x="2843808" y="3724276"/>
                <a:chExt cx="563908" cy="514350"/>
              </a:xfrm>
            </p:grpSpPr>
            <p:pic>
              <p:nvPicPr>
                <p:cNvPr id="105" name="Picture 4" descr="C:\Users\bterweel\OneDrive - NEOPOST\Neopost - branding\Icons\Graphic-PFS\Graphic-PFS_darkgrey-144dpi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75916" y="3724276"/>
                  <a:ext cx="431800" cy="5143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6" name="TextBox 105"/>
                <p:cNvSpPr txBox="1"/>
                <p:nvPr/>
              </p:nvSpPr>
              <p:spPr>
                <a:xfrm>
                  <a:off x="2843808" y="3873729"/>
                  <a:ext cx="349914" cy="131921"/>
                </a:xfrm>
                <a:prstGeom prst="rect">
                  <a:avLst/>
                </a:prstGeom>
                <a:solidFill>
                  <a:srgbClr val="DFE0E1"/>
                </a:solidFill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nl-NL" sz="600" dirty="0">
                      <a:solidFill>
                        <a:schemeClr val="bg1"/>
                      </a:solidFill>
                    </a:rPr>
                    <a:t>PDF</a:t>
                  </a:r>
                  <a:endParaRPr lang="nl-NL" sz="10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04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230" y="3302480"/>
                <a:ext cx="144000" cy="1745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2" name="Oval 101"/>
            <p:cNvSpPr/>
            <p:nvPr/>
          </p:nvSpPr>
          <p:spPr>
            <a:xfrm>
              <a:off x="435597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436096" y="2058200"/>
            <a:ext cx="540000" cy="540000"/>
            <a:chOff x="5696186" y="3448107"/>
            <a:chExt cx="540000" cy="540000"/>
          </a:xfrm>
        </p:grpSpPr>
        <p:pic>
          <p:nvPicPr>
            <p:cNvPr id="108" name="Picture 2" descr="C:\Users\bterweel\OneDrive - NEOPOST\Neopost - branding\Icons\Email\Email_darkgrey-144dpi.png"/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736" y="3538107"/>
              <a:ext cx="36450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Oval 108"/>
            <p:cNvSpPr/>
            <p:nvPr/>
          </p:nvSpPr>
          <p:spPr>
            <a:xfrm>
              <a:off x="569618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002192" y="2058200"/>
            <a:ext cx="540000" cy="540000"/>
            <a:chOff x="6285456" y="3448107"/>
            <a:chExt cx="540000" cy="540000"/>
          </a:xfrm>
        </p:grpSpPr>
        <p:grpSp>
          <p:nvGrpSpPr>
            <p:cNvPr id="111" name="Group 110"/>
            <p:cNvGrpSpPr/>
            <p:nvPr/>
          </p:nvGrpSpPr>
          <p:grpSpPr>
            <a:xfrm>
              <a:off x="6308870" y="3541005"/>
              <a:ext cx="501076" cy="360000"/>
              <a:chOff x="6444208" y="3219822"/>
              <a:chExt cx="501076" cy="360000"/>
            </a:xfrm>
          </p:grpSpPr>
          <p:pic>
            <p:nvPicPr>
              <p:cNvPr id="113" name="Picture 2" descr="C:\Users\bterweel\OneDrive - NEOPOST\Neopost - branding\Icons\Email\Email_darkgrey-144dpi.png"/>
              <p:cNvPicPr>
                <a:picLocks noChangeAspect="1" noChangeArrowheads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3219822"/>
                <a:ext cx="364501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4" name="Picture 3" descr="C:\Users\bterweel\OneDrive - NEOPOST\Neopost - branding\Icons\Locker\Locker_green-144dpi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1284" y="3285886"/>
                <a:ext cx="144000" cy="1745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2" name="Oval 111"/>
            <p:cNvSpPr/>
            <p:nvPr/>
          </p:nvSpPr>
          <p:spPr>
            <a:xfrm>
              <a:off x="6285456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117" name="Oval 116"/>
          <p:cNvSpPr/>
          <p:nvPr/>
        </p:nvSpPr>
        <p:spPr>
          <a:xfrm>
            <a:off x="7308304" y="2058200"/>
            <a:ext cx="540000" cy="540000"/>
          </a:xfrm>
          <a:prstGeom prst="ellipse">
            <a:avLst/>
          </a:prstGeom>
          <a:noFill/>
          <a:ln>
            <a:solidFill>
              <a:srgbClr val="DF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nl-NL" sz="1400"/>
          </a:p>
        </p:txBody>
      </p:sp>
      <p:grpSp>
        <p:nvGrpSpPr>
          <p:cNvPr id="118" name="Group 117"/>
          <p:cNvGrpSpPr/>
          <p:nvPr/>
        </p:nvGrpSpPr>
        <p:grpSpPr>
          <a:xfrm>
            <a:off x="7870610" y="2058200"/>
            <a:ext cx="540000" cy="540000"/>
            <a:chOff x="8068642" y="3448107"/>
            <a:chExt cx="540000" cy="540000"/>
          </a:xfrm>
        </p:grpSpPr>
        <p:pic>
          <p:nvPicPr>
            <p:cNvPr id="119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4" b="19796"/>
            <a:stretch/>
          </p:blipFill>
          <p:spPr bwMode="auto">
            <a:xfrm>
              <a:off x="8117398" y="3634970"/>
              <a:ext cx="468000" cy="14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0" name="Oval 119"/>
            <p:cNvSpPr/>
            <p:nvPr/>
          </p:nvSpPr>
          <p:spPr>
            <a:xfrm>
              <a:off x="8068642" y="3448107"/>
              <a:ext cx="540000" cy="540000"/>
            </a:xfrm>
            <a:prstGeom prst="ellipse">
              <a:avLst/>
            </a:prstGeom>
            <a:noFill/>
            <a:ln>
              <a:solidFill>
                <a:srgbClr val="DFE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nl-NL" sz="1400"/>
            </a:p>
          </p:txBody>
        </p:sp>
      </p:grpSp>
      <p:sp>
        <p:nvSpPr>
          <p:cNvPr id="74" name="Rectangle 73"/>
          <p:cNvSpPr/>
          <p:nvPr/>
        </p:nvSpPr>
        <p:spPr>
          <a:xfrm>
            <a:off x="1458393" y="1438363"/>
            <a:ext cx="7200000" cy="36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NL" sz="1400" dirty="0"/>
              <a:t>Output Management systeem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8393" y="1541419"/>
            <a:ext cx="935119" cy="18466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nl-NL" sz="1200" b="1" dirty="0"/>
              <a:t>on premis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38882" y="1536715"/>
            <a:ext cx="537574" cy="18466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nl-NL" sz="1200" b="1" dirty="0"/>
              <a:t>cloud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445" y="2103143"/>
            <a:ext cx="195300" cy="2520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160" y="2135390"/>
            <a:ext cx="344260" cy="36000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7443160" y="2407110"/>
            <a:ext cx="265063" cy="92333"/>
          </a:xfrm>
          <a:prstGeom prst="rect">
            <a:avLst/>
          </a:prstGeom>
          <a:solidFill>
            <a:srgbClr val="DFE0E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nl-NL" sz="600" dirty="0">
                <a:solidFill>
                  <a:schemeClr val="bg1"/>
                </a:solidFill>
              </a:rPr>
              <a:t>SFTP</a:t>
            </a:r>
            <a:endParaRPr lang="nl-NL" sz="1000" dirty="0">
              <a:solidFill>
                <a:schemeClr val="bg1"/>
              </a:solidFill>
            </a:endParaRPr>
          </a:p>
        </p:txBody>
      </p:sp>
      <p:sp>
        <p:nvSpPr>
          <p:cNvPr id="63" name="Content Placeholder 3"/>
          <p:cNvSpPr txBox="1">
            <a:spLocks/>
          </p:cNvSpPr>
          <p:nvPr/>
        </p:nvSpPr>
        <p:spPr>
          <a:xfrm>
            <a:off x="1547664" y="339502"/>
            <a:ext cx="3312368" cy="58132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1200"/>
              </a:spcBef>
              <a:buClr>
                <a:schemeClr val="tx2"/>
              </a:buClr>
              <a:buFont typeface="Symbol" pitchFamily="18" charset="2"/>
              <a:buChar char="·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spcBef>
                <a:spcPts val="400"/>
              </a:spcBef>
              <a:buClr>
                <a:schemeClr val="tx2"/>
              </a:buClr>
              <a:buFont typeface="Verdana" pitchFamily="34" charset="0"/>
              <a:buChar char="&gt;"/>
              <a:defRPr sz="1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96000" indent="0" algn="l" defTabSz="914400" rtl="0" eaLnBrk="1" latinLnBrk="0" hangingPunct="1">
              <a:spcBef>
                <a:spcPts val="600"/>
              </a:spcBef>
              <a:buFontTx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Management</a:t>
            </a:r>
            <a:endParaRPr lang="nl-NL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5" name="Picture 6" descr="Gerelateerde afbeeldi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080120" cy="72533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8656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7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6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7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8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3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3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7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8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49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6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7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5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6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7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8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69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6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8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9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2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3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3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3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3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1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2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5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5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9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8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0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1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2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9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3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4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7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80"/>
</p:tagLst>
</file>

<file path=ppt/theme/theme1.xml><?xml version="1.0" encoding="utf-8"?>
<a:theme xmlns:a="http://schemas.openxmlformats.org/drawingml/2006/main" name="TITEL">
  <a:themeElements>
    <a:clrScheme name="Neopost_PPT_Colors">
      <a:dk1>
        <a:sysClr val="windowText" lastClr="000000"/>
      </a:dk1>
      <a:lt1>
        <a:sysClr val="window" lastClr="FFFFFF"/>
      </a:lt1>
      <a:dk2>
        <a:srgbClr val="72BF44"/>
      </a:dk2>
      <a:lt2>
        <a:srgbClr val="C8C8C8"/>
      </a:lt2>
      <a:accent1>
        <a:srgbClr val="53ABAA"/>
      </a:accent1>
      <a:accent2>
        <a:srgbClr val="B5DCDD"/>
      </a:accent2>
      <a:accent3>
        <a:srgbClr val="C2E4B3"/>
      </a:accent3>
      <a:accent4>
        <a:srgbClr val="DAEED8"/>
      </a:accent4>
      <a:accent5>
        <a:srgbClr val="505050"/>
      </a:accent5>
      <a:accent6>
        <a:srgbClr val="EA5441"/>
      </a:accent6>
      <a:hlink>
        <a:srgbClr val="000000"/>
      </a:hlink>
      <a:folHlink>
        <a:srgbClr val="50505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lIns="36000" tIns="36000" rIns="36000" bIns="36000" rtlCol="0" anchor="ctr"/>
      <a:lstStyle>
        <a:defPPr algn="ctr">
          <a:defRPr sz="140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0" rIns="36000" bIns="0" rtlCol="0">
        <a:spAutoFit/>
      </a:bodyPr>
      <a:lstStyle>
        <a:defPPr>
          <a:defRPr sz="14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746A82FFD9AD41AF02FEDCAC6DF2A2" ma:contentTypeVersion="8" ma:contentTypeDescription="Een nieuw document maken." ma:contentTypeScope="" ma:versionID="3618f0757ea49b93ef18ee0ebda9a2f9">
  <xsd:schema xmlns:xsd="http://www.w3.org/2001/XMLSchema" xmlns:xs="http://www.w3.org/2001/XMLSchema" xmlns:p="http://schemas.microsoft.com/office/2006/metadata/properties" xmlns:ns2="fa725a5d-c654-46ea-80d4-8959bd5772c9" xmlns:ns3="97db19d4-8140-4557-968c-8d8f9d2f5351" targetNamespace="http://schemas.microsoft.com/office/2006/metadata/properties" ma:root="true" ma:fieldsID="e376ab524904262e01da539a5daa19c5" ns2:_="" ns3:_="">
    <xsd:import namespace="fa725a5d-c654-46ea-80d4-8959bd5772c9"/>
    <xsd:import namespace="97db19d4-8140-4557-968c-8d8f9d2f53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725a5d-c654-46ea-80d4-8959bd5772c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b19d4-8140-4557-968c-8d8f9d2f53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D00497-1FD6-4C10-A6C8-4D0CD6871D59}">
  <ds:schemaRefs>
    <ds:schemaRef ds:uri="http://schemas.openxmlformats.org/package/2006/metadata/core-properties"/>
    <ds:schemaRef ds:uri="http://purl.org/dc/terms/"/>
    <ds:schemaRef ds:uri="97db19d4-8140-4557-968c-8d8f9d2f5351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fa725a5d-c654-46ea-80d4-8959bd5772c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0B2C573-3565-4806-920B-21B6CE3954A8}"/>
</file>

<file path=customXml/itemProps3.xml><?xml version="1.0" encoding="utf-8"?>
<ds:datastoreItem xmlns:ds="http://schemas.openxmlformats.org/officeDocument/2006/customXml" ds:itemID="{FF52C88E-C8AA-49C7-9DAB-A97194178F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8770</TotalTime>
  <Words>882</Words>
  <Application>Microsoft Office PowerPoint</Application>
  <PresentationFormat>Diavoorstelling (16:9)</PresentationFormat>
  <Paragraphs>331</Paragraphs>
  <Slides>24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2" baseType="lpstr">
      <vt:lpstr>Arial</vt:lpstr>
      <vt:lpstr>Calibri</vt:lpstr>
      <vt:lpstr>Frutiger LT 45 Light</vt:lpstr>
      <vt:lpstr>Gill Sans</vt:lpstr>
      <vt:lpstr>Symbol</vt:lpstr>
      <vt:lpstr>Verdana</vt:lpstr>
      <vt:lpstr>Wingdings</vt:lpstr>
      <vt:lpstr>TITEL</vt:lpstr>
      <vt:lpstr>Samen met het d</vt:lpstr>
      <vt:lpstr>Agenda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Aangetekend Mailen</vt:lpstr>
      <vt:lpstr>Aangetekend Mailen</vt:lpstr>
      <vt:lpstr>Aangetekend Mailen</vt:lpstr>
      <vt:lpstr>Aangetekend Mailen</vt:lpstr>
      <vt:lpstr>Aangetekend Mailen</vt:lpstr>
      <vt:lpstr>Aangetekend Mailen</vt:lpstr>
      <vt:lpstr>Bekende Gebruikers</vt:lpstr>
      <vt:lpstr>Samenvatting</vt:lpstr>
      <vt:lpstr>Vragen </vt:lpstr>
    </vt:vector>
  </TitlesOfParts>
  <Company>Neopost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</dc:title>
  <dc:creator>Teissier-Gourdin</dc:creator>
  <cp:lastModifiedBy>Stipt Postdiensten</cp:lastModifiedBy>
  <cp:revision>602</cp:revision>
  <cp:lastPrinted>2018-01-09T11:49:07Z</cp:lastPrinted>
  <dcterms:created xsi:type="dcterms:W3CDTF">2015-01-12T08:17:16Z</dcterms:created>
  <dcterms:modified xsi:type="dcterms:W3CDTF">2018-01-23T15:19:06Z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0x01010026746A82FFD9AD41AF02FEDCAC6DF2A2</vt:lpwstr>
  </property>
</Properties>
</file>